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 id="2147484229" r:id="rId2"/>
  </p:sldMasterIdLst>
  <p:notesMasterIdLst>
    <p:notesMasterId r:id="rId12"/>
  </p:notesMasterIdLst>
  <p:sldIdLst>
    <p:sldId id="1758" r:id="rId3"/>
    <p:sldId id="1843" r:id="rId4"/>
    <p:sldId id="1844" r:id="rId5"/>
    <p:sldId id="1845" r:id="rId6"/>
    <p:sldId id="1846" r:id="rId7"/>
    <p:sldId id="1847" r:id="rId8"/>
    <p:sldId id="1848" r:id="rId9"/>
    <p:sldId id="1849" r:id="rId10"/>
    <p:sldId id="1786" r:id="rId11"/>
  </p:sldIdLst>
  <p:sldSz cx="12192000" cy="6858000"/>
  <p:notesSz cx="6858000" cy="9144000"/>
  <p:custDataLst>
    <p:tags r:id="rId13"/>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56C216-6AA6-4686-BB8A-E61A7D5B3B6B}" v="734" dt="2021-02-17T18:29:15.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91" autoAdjust="0"/>
  </p:normalViewPr>
  <p:slideViewPr>
    <p:cSldViewPr snapToGrid="0">
      <p:cViewPr varScale="1">
        <p:scale>
          <a:sx n="95" d="100"/>
          <a:sy n="95" d="100"/>
        </p:scale>
        <p:origin x="1158" y="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gs" Target="tags/tag1.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19"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EAF98-5DA7-424A-AFAA-B26829452533}" type="datetimeFigureOut">
              <a:rPr lang="en-US" smtClean="0"/>
              <a:t>3/30/2021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E85BF-3E25-41CE-BA66-6AF6D7F90EDB}" type="slidenum">
              <a:rPr lang="en-US" smtClean="0"/>
              <a:t>‹#›</a:t>
            </a:fld>
            <a:endParaRPr lang="en-US"/>
          </a:p>
        </p:txBody>
      </p:sp>
    </p:spTree>
    <p:extLst>
      <p:ext uri="{BB962C8B-B14F-4D97-AF65-F5344CB8AC3E}">
        <p14:creationId xmlns:p14="http://schemas.microsoft.com/office/powerpoint/2010/main" val="3566273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3/30/2021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79912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3/30/2021 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88083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jpe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05634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626372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2" y="1214429"/>
            <a:ext cx="11341267"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9" name="Text Placeholder 6">
            <a:extLst>
              <a:ext uri="{FF2B5EF4-FFF2-40B4-BE49-F238E27FC236}">
                <a16:creationId xmlns:a16="http://schemas.microsoft.com/office/drawing/2014/main" id="{D0909D11-14AC-4C74-A6AA-E5A0E9FBF43C}"/>
              </a:ext>
            </a:extLst>
          </p:cNvPr>
          <p:cNvSpPr>
            <a:spLocks noGrp="1"/>
          </p:cNvSpPr>
          <p:nvPr>
            <p:ph type="body" sz="quarter" idx="14"/>
          </p:nvPr>
        </p:nvSpPr>
        <p:spPr>
          <a:xfrm>
            <a:off x="418642" y="4360116"/>
            <a:ext cx="11341265"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a16="http://schemas.microsoft.com/office/drawing/2014/main" id="{D9602833-A9CA-44A2-8A9B-6FE791E5FFCA}"/>
              </a:ext>
            </a:extLst>
          </p:cNvPr>
          <p:cNvSpPr>
            <a:spLocks noGrp="1"/>
          </p:cNvSpPr>
          <p:nvPr>
            <p:ph type="body" sz="quarter" idx="15"/>
          </p:nvPr>
        </p:nvSpPr>
        <p:spPr>
          <a:xfrm>
            <a:off x="418643" y="2789873"/>
            <a:ext cx="11341266" cy="143002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2618016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075282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marL="0" marR="0" lvl="1"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Second level</a:t>
            </a:r>
          </a:p>
          <a:p>
            <a:pPr marL="0" marR="0" lvl="2"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737623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113772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486339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5937198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2145926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217010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9444093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p:nvPicPr>
        <p:blipFill>
          <a:blip r:embed="rId3"/>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custDataLst>
      <p:tags r:id="rId1"/>
    </p:custDataLst>
    <p:extLst>
      <p:ext uri="{BB962C8B-B14F-4D97-AF65-F5344CB8AC3E}">
        <p14:creationId xmlns:p14="http://schemas.microsoft.com/office/powerpoint/2010/main" val="465360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5206785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9044168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18643"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43267"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259418"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384043"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09530" y="2497102"/>
            <a:ext cx="3603442" cy="304366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34156" y="2600785"/>
            <a:ext cx="3354191" cy="2836300"/>
          </a:xfrm>
          <a:prstGeom prst="rect">
            <a:avLst/>
          </a:prstGeom>
          <a:blipFill>
            <a:blip r:embed="rId3"/>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4" name="Text Placeholder 4">
            <a:extLst>
              <a:ext uri="{FF2B5EF4-FFF2-40B4-BE49-F238E27FC236}">
                <a16:creationId xmlns:a16="http://schemas.microsoft.com/office/drawing/2014/main" id="{DFC6A495-0D5E-49BE-9BBC-D2EC0F8A173E}"/>
              </a:ext>
            </a:extLst>
          </p:cNvPr>
          <p:cNvSpPr>
            <a:spLocks noGrp="1"/>
          </p:cNvSpPr>
          <p:nvPr>
            <p:ph type="body" sz="quarter" idx="17" hasCustomPrompt="1"/>
          </p:nvPr>
        </p:nvSpPr>
        <p:spPr>
          <a:xfrm>
            <a:off x="418643" y="1656806"/>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5" name="Text Placeholder 4">
            <a:extLst>
              <a:ext uri="{FF2B5EF4-FFF2-40B4-BE49-F238E27FC236}">
                <a16:creationId xmlns:a16="http://schemas.microsoft.com/office/drawing/2014/main" id="{E993087F-B7F0-452D-9862-4702BDA2A325}"/>
              </a:ext>
            </a:extLst>
          </p:cNvPr>
          <p:cNvSpPr>
            <a:spLocks noGrp="1"/>
          </p:cNvSpPr>
          <p:nvPr>
            <p:ph type="body" sz="quarter" idx="24" hasCustomPrompt="1"/>
          </p:nvPr>
        </p:nvSpPr>
        <p:spPr>
          <a:xfrm>
            <a:off x="4293969"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6" name="Text Placeholder 4">
            <a:extLst>
              <a:ext uri="{FF2B5EF4-FFF2-40B4-BE49-F238E27FC236}">
                <a16:creationId xmlns:a16="http://schemas.microsoft.com/office/drawing/2014/main" id="{789386B5-D7AB-4883-8B79-1205708F3820}"/>
              </a:ext>
            </a:extLst>
          </p:cNvPr>
          <p:cNvSpPr>
            <a:spLocks noGrp="1"/>
          </p:cNvSpPr>
          <p:nvPr>
            <p:ph type="body" sz="quarter" idx="25" hasCustomPrompt="1"/>
          </p:nvPr>
        </p:nvSpPr>
        <p:spPr>
          <a:xfrm>
            <a:off x="8144083" y="1656806"/>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27" name="Text Placeholder 4">
            <a:extLst>
              <a:ext uri="{FF2B5EF4-FFF2-40B4-BE49-F238E27FC236}">
                <a16:creationId xmlns:a16="http://schemas.microsoft.com/office/drawing/2014/main" id="{A53E5920-F8CB-404E-8418-386AA28C8E57}"/>
              </a:ext>
            </a:extLst>
          </p:cNvPr>
          <p:cNvSpPr>
            <a:spLocks noGrp="1"/>
          </p:cNvSpPr>
          <p:nvPr>
            <p:ph type="body" sz="quarter" idx="28" hasCustomPrompt="1"/>
          </p:nvPr>
        </p:nvSpPr>
        <p:spPr>
          <a:xfrm>
            <a:off x="418643" y="1350193"/>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8" name="Text Placeholder 4">
            <a:extLst>
              <a:ext uri="{FF2B5EF4-FFF2-40B4-BE49-F238E27FC236}">
                <a16:creationId xmlns:a16="http://schemas.microsoft.com/office/drawing/2014/main" id="{BAAF887A-063D-47B7-BE4B-84AA6A570A90}"/>
              </a:ext>
            </a:extLst>
          </p:cNvPr>
          <p:cNvSpPr>
            <a:spLocks noGrp="1"/>
          </p:cNvSpPr>
          <p:nvPr>
            <p:ph type="body" sz="quarter" idx="29" hasCustomPrompt="1"/>
          </p:nvPr>
        </p:nvSpPr>
        <p:spPr>
          <a:xfrm>
            <a:off x="4293969"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30" name="Text Placeholder 4">
            <a:extLst>
              <a:ext uri="{FF2B5EF4-FFF2-40B4-BE49-F238E27FC236}">
                <a16:creationId xmlns:a16="http://schemas.microsoft.com/office/drawing/2014/main" id="{FA83FEC7-8AA2-49C8-A8C6-D867B7F15A92}"/>
              </a:ext>
            </a:extLst>
          </p:cNvPr>
          <p:cNvSpPr>
            <a:spLocks noGrp="1"/>
          </p:cNvSpPr>
          <p:nvPr>
            <p:ph type="body" sz="quarter" idx="30" hasCustomPrompt="1"/>
          </p:nvPr>
        </p:nvSpPr>
        <p:spPr>
          <a:xfrm>
            <a:off x="8144083" y="1350193"/>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custDataLst>
      <p:tags r:id="rId1"/>
    </p:custDataLst>
    <p:extLst>
      <p:ext uri="{BB962C8B-B14F-4D97-AF65-F5344CB8AC3E}">
        <p14:creationId xmlns:p14="http://schemas.microsoft.com/office/powerpoint/2010/main" val="32687365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76568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489449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7"/>
            <a:ext cx="5543514" cy="406688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730604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404703141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529011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130990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7"/>
            <a:ext cx="5543514"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7800992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p:nvPicPr>
        <p:blipFill rotWithShape="1">
          <a:blip r:embed="rId3"/>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p:nvPicPr>
        <p:blipFill>
          <a:blip r:embed="rId4"/>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7" name="Picture 6" descr="Microsoft Security logo">
            <a:extLst>
              <a:ext uri="{FF2B5EF4-FFF2-40B4-BE49-F238E27FC236}">
                <a16:creationId xmlns:a16="http://schemas.microsoft.com/office/drawing/2014/main" id="{179F2F61-E1D8-4AD3-8BE8-A22CB255CB08}"/>
              </a:ext>
            </a:extLst>
          </p:cNvPr>
          <p:cNvPicPr>
            <a:picLocks noChangeAspect="1"/>
          </p:cNvPicPr>
          <p:nvPr userDrawn="1"/>
        </p:nvPicPr>
        <p:blipFill>
          <a:blip r:embed="rId4"/>
          <a:stretch>
            <a:fillRect/>
          </a:stretch>
        </p:blipFill>
        <p:spPr>
          <a:xfrm>
            <a:off x="136886" y="159692"/>
            <a:ext cx="2887745" cy="871754"/>
          </a:xfrm>
          <a:prstGeom prst="rect">
            <a:avLst/>
          </a:prstGeom>
        </p:spPr>
      </p:pic>
      <p:sp>
        <p:nvSpPr>
          <p:cNvPr id="8" name="Footer Placeholder 1">
            <a:extLst>
              <a:ext uri="{FF2B5EF4-FFF2-40B4-BE49-F238E27FC236}">
                <a16:creationId xmlns:a16="http://schemas.microsoft.com/office/drawing/2014/main" id="{6B4D3644-CD23-485A-B9E5-7BAA6362BFF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9" name="图片 5" descr="图片包含 人, 室内, 桌子, 用&#10;&#10;描述已自动生成">
            <a:extLst>
              <a:ext uri="{FF2B5EF4-FFF2-40B4-BE49-F238E27FC236}">
                <a16:creationId xmlns:a16="http://schemas.microsoft.com/office/drawing/2014/main" id="{230DB2F7-08C6-476A-B8AE-619C011563DC}"/>
              </a:ext>
            </a:extLst>
          </p:cNvPr>
          <p:cNvPicPr>
            <a:picLocks noChangeAspect="1"/>
          </p:cNvPicPr>
          <p:nvPr userDrawn="1"/>
        </p:nvPicPr>
        <p:blipFill rotWithShape="1">
          <a:blip r:embed="rId5"/>
          <a:srcRect l="-1" r="42006"/>
          <a:stretch/>
        </p:blipFill>
        <p:spPr>
          <a:xfrm>
            <a:off x="6228995" y="0"/>
            <a:ext cx="5963005" cy="6858000"/>
          </a:xfrm>
          <a:prstGeom prst="rect">
            <a:avLst/>
          </a:prstGeom>
        </p:spPr>
      </p:pic>
    </p:spTree>
    <p:custDataLst>
      <p:tags r:id="rId1"/>
    </p:custDataLst>
    <p:extLst>
      <p:ext uri="{BB962C8B-B14F-4D97-AF65-F5344CB8AC3E}">
        <p14:creationId xmlns:p14="http://schemas.microsoft.com/office/powerpoint/2010/main" val="370855259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2</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6596305"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7410734" y="1456897"/>
            <a:ext cx="4362622"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7552537" y="1925795"/>
            <a:ext cx="4079016" cy="3294473"/>
          </a:xfrm>
          <a:prstGeom prst="rect">
            <a:avLst/>
          </a:prstGeom>
          <a:blipFill dpi="0" rotWithShape="1">
            <a:blip r:embed="rId3"/>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19506025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303713" y="1456897"/>
            <a:ext cx="7469643" cy="406760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3"/>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6129345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318398"/>
            <a:ext cx="3659644" cy="4200325"/>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Rectangle 6">
            <a:extLst>
              <a:ext uri="{FF2B5EF4-FFF2-40B4-BE49-F238E27FC236}">
                <a16:creationId xmlns:a16="http://schemas.microsoft.com/office/drawing/2014/main" id="{9003B64D-9791-4980-B9F7-4059E0D39C90}"/>
              </a:ext>
              <a:ext uri="{C183D7F6-B498-43B3-948B-1728B52AA6E4}">
                <adec:decorative xmlns:adec="http://schemas.microsoft.com/office/drawing/2017/decorative" val="1"/>
              </a:ext>
            </a:extLst>
          </p:cNvPr>
          <p:cNvSpPr/>
          <p:nvPr userDrawn="1"/>
        </p:nvSpPr>
        <p:spPr bwMode="auto">
          <a:xfrm>
            <a:off x="4282439" y="131839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FD4B3A-BF6E-4E6A-9D7A-CE9A4A45ED0B}"/>
              </a:ext>
              <a:ext uri="{C183D7F6-B498-43B3-948B-1728B52AA6E4}">
                <adec:decorative xmlns:adec="http://schemas.microsoft.com/office/drawing/2017/decorative" val="1"/>
              </a:ext>
            </a:extLst>
          </p:cNvPr>
          <p:cNvSpPr/>
          <p:nvPr userDrawn="1"/>
        </p:nvSpPr>
        <p:spPr bwMode="auto">
          <a:xfrm>
            <a:off x="4282439" y="2775548"/>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34687BE-640A-4663-A245-A357FAE7BF9F}"/>
              </a:ext>
              <a:ext uri="{C183D7F6-B498-43B3-948B-1728B52AA6E4}">
                <adec:decorative xmlns:adec="http://schemas.microsoft.com/office/drawing/2017/decorative" val="1"/>
              </a:ext>
            </a:extLst>
          </p:cNvPr>
          <p:cNvSpPr/>
          <p:nvPr userDrawn="1"/>
        </p:nvSpPr>
        <p:spPr bwMode="auto">
          <a:xfrm>
            <a:off x="4282439" y="4211290"/>
            <a:ext cx="7429956" cy="13074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7">
            <a:extLst>
              <a:ext uri="{FF2B5EF4-FFF2-40B4-BE49-F238E27FC236}">
                <a16:creationId xmlns:a16="http://schemas.microsoft.com/office/drawing/2014/main" id="{EC429A5F-233E-440A-BE27-73094E45DB05}"/>
              </a:ext>
            </a:extLst>
          </p:cNvPr>
          <p:cNvSpPr>
            <a:spLocks noGrp="1"/>
          </p:cNvSpPr>
          <p:nvPr>
            <p:ph type="pic" sz="quarter" idx="15" hasCustomPrompt="1"/>
          </p:nvPr>
        </p:nvSpPr>
        <p:spPr>
          <a:xfrm>
            <a:off x="4484597" y="1361798"/>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Picture Placeholder 7">
            <a:extLst>
              <a:ext uri="{FF2B5EF4-FFF2-40B4-BE49-F238E27FC236}">
                <a16:creationId xmlns:a16="http://schemas.microsoft.com/office/drawing/2014/main" id="{B1C0865A-C973-494C-9620-F6092B7573D0}"/>
              </a:ext>
            </a:extLst>
          </p:cNvPr>
          <p:cNvSpPr>
            <a:spLocks noGrp="1"/>
          </p:cNvSpPr>
          <p:nvPr>
            <p:ph type="pic" sz="quarter" idx="43" hasCustomPrompt="1"/>
          </p:nvPr>
        </p:nvSpPr>
        <p:spPr>
          <a:xfrm>
            <a:off x="4484597" y="2818553"/>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Picture Placeholder 7">
            <a:extLst>
              <a:ext uri="{FF2B5EF4-FFF2-40B4-BE49-F238E27FC236}">
                <a16:creationId xmlns:a16="http://schemas.microsoft.com/office/drawing/2014/main" id="{0F0AAB44-7C37-4772-AFE5-9647E56A5B43}"/>
              </a:ext>
            </a:extLst>
          </p:cNvPr>
          <p:cNvSpPr>
            <a:spLocks noGrp="1"/>
          </p:cNvSpPr>
          <p:nvPr>
            <p:ph type="pic" sz="quarter" idx="44" hasCustomPrompt="1"/>
          </p:nvPr>
        </p:nvSpPr>
        <p:spPr>
          <a:xfrm>
            <a:off x="4484597" y="4254559"/>
            <a:ext cx="7025640" cy="1220894"/>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1335031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418642" y="2354883"/>
            <a:ext cx="11354714" cy="316961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3"/>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3395124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509804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03463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3336880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13935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4227530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907084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2447859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67851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4604466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044087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937776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682449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1478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3443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145441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764091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230807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35219195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554161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901503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2485575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624872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773094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788721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521258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5950479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936557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80472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9690289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2248041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6044196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5168235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660218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0"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marL="0" marR="0" lvl="1" indent="0" algn="l" defTabSz="914367" rtl="0" eaLnBrk="1" fontAlgn="auto" latinLnBrk="0" hangingPunct="1">
              <a:lnSpc>
                <a:spcPct val="100000"/>
              </a:lnSpc>
              <a:spcBef>
                <a:spcPts val="392"/>
              </a:spcBef>
              <a:spcAft>
                <a:spcPts val="588"/>
              </a:spcAft>
              <a:buClrTx/>
              <a:buSzPct val="90000"/>
              <a:buFontTx/>
              <a:buNone/>
              <a:tabLst/>
            </a:pPr>
            <a:r>
              <a:rPr lang="en-US"/>
              <a:t>Second level</a:t>
            </a:r>
          </a:p>
          <a:p>
            <a:pPr marL="0" marR="0" lvl="2" indent="0" algn="l" defTabSz="914367" rtl="0" eaLnBrk="1" fontAlgn="auto" latinLnBrk="0" hangingPunct="1">
              <a:lnSpc>
                <a:spcPct val="100000"/>
              </a:lnSpc>
              <a:spcBef>
                <a:spcPts val="392"/>
              </a:spcBef>
              <a:spcAft>
                <a:spcPts val="588"/>
              </a:spcAft>
              <a:buClrTx/>
              <a:buSzPct val="90000"/>
              <a:buFontTx/>
              <a:buNone/>
              <a:tabLst/>
            </a:pPr>
            <a:r>
              <a:rPr lang="en-US"/>
              <a:t>Third level</a:t>
            </a:r>
          </a:p>
          <a:p>
            <a:pPr marL="0" marR="0" lvl="3" indent="0" algn="l" defTabSz="914367" rtl="0" eaLnBrk="1" fontAlgn="auto" latinLnBrk="0" hangingPunct="1">
              <a:lnSpc>
                <a:spcPct val="100000"/>
              </a:lnSpc>
              <a:spcBef>
                <a:spcPts val="392"/>
              </a:spcBef>
              <a:spcAft>
                <a:spcPts val="588"/>
              </a:spcAft>
              <a:buClrTx/>
              <a:buSzPct val="90000"/>
              <a:buFontTx/>
              <a:buNone/>
              <a:tabLst/>
            </a:pPr>
            <a:r>
              <a:rPr lang="en-US"/>
              <a:t>Fourth level</a:t>
            </a:r>
          </a:p>
          <a:p>
            <a:pPr marL="0" marR="0" lvl="4" indent="0" algn="l" defTabSz="914367" rtl="0" eaLnBrk="1" fontAlgn="auto" latinLnBrk="0" hangingPunct="1">
              <a:lnSpc>
                <a:spcPct val="100000"/>
              </a:lnSpc>
              <a:spcBef>
                <a:spcPts val="392"/>
              </a:spcBef>
              <a:spcAft>
                <a:spcPts val="588"/>
              </a:spcAft>
              <a:buClrTx/>
              <a:buSzPct val="90000"/>
              <a:buFontTx/>
              <a:buNone/>
              <a:tabLst/>
            </a:pPr>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7633576"/>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88608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94438402"/>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23332007"/>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3986599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906906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0785513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4444882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761840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858303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130551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346411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3F4E0652-F29D-4D03-92C7-CD759431CD3F}"/>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93414679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457020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6" name="图片 5" descr="图片包含 人, 室内, 桌子, 用&#10;&#10;描述已自动生成">
            <a:extLst>
              <a:ext uri="{FF2B5EF4-FFF2-40B4-BE49-F238E27FC236}">
                <a16:creationId xmlns:a16="http://schemas.microsoft.com/office/drawing/2014/main" id="{E0B2742A-A79E-45F6-B7A6-ECE6578EBD31}"/>
              </a:ext>
            </a:extLst>
          </p:cNvPr>
          <p:cNvPicPr>
            <a:picLocks noChangeAspect="1"/>
          </p:cNvPicPr>
          <p:nvPr userDrawn="1"/>
        </p:nvPicPr>
        <p:blipFill rotWithShape="1">
          <a:blip r:embed="rId3"/>
          <a:srcRect l="-1" r="42006"/>
          <a:stretch/>
        </p:blipFill>
        <p:spPr>
          <a:xfrm>
            <a:off x="6228995" y="0"/>
            <a:ext cx="5963005" cy="6858000"/>
          </a:xfrm>
          <a:prstGeom prst="rect">
            <a:avLst/>
          </a:prstGeom>
        </p:spPr>
      </p:pic>
    </p:spTree>
    <p:extLst>
      <p:ext uri="{BB962C8B-B14F-4D97-AF65-F5344CB8AC3E}">
        <p14:creationId xmlns:p14="http://schemas.microsoft.com/office/powerpoint/2010/main" val="117157052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26A21282-FB9F-47D6-81D7-B96F191BF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3484146F-B82A-434C-9C4F-0832F9A133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Content Placeholder 4">
            <a:extLst>
              <a:ext uri="{FF2B5EF4-FFF2-40B4-BE49-F238E27FC236}">
                <a16:creationId xmlns:a16="http://schemas.microsoft.com/office/drawing/2014/main" id="{22010A15-76C3-4CB9-8C26-920C3B14F1C8}"/>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0944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Content Placeholder 4">
            <a:extLst>
              <a:ext uri="{FF2B5EF4-FFF2-40B4-BE49-F238E27FC236}">
                <a16:creationId xmlns:a16="http://schemas.microsoft.com/office/drawing/2014/main" id="{097BF00D-DF07-4788-BF8D-8E2A6E8E10CF}"/>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8054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ags" Target="../tags/tag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9.xml"/><Relationship Id="rId1"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custDataLst>
      <p:tags r:id="rId79"/>
    </p:custDataLst>
    <p:extLst>
      <p:ext uri="{BB962C8B-B14F-4D97-AF65-F5344CB8AC3E}">
        <p14:creationId xmlns:p14="http://schemas.microsoft.com/office/powerpoint/2010/main" val="34365475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38"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736" r:id="rId22"/>
    <p:sldLayoutId id="2147483682" r:id="rId23"/>
    <p:sldLayoutId id="2147483683" r:id="rId24"/>
    <p:sldLayoutId id="2147483684" r:id="rId25"/>
    <p:sldLayoutId id="2147483685" r:id="rId26"/>
    <p:sldLayoutId id="2147483686" r:id="rId27"/>
    <p:sldLayoutId id="2147483687" r:id="rId28"/>
    <p:sldLayoutId id="2147483688" r:id="rId29"/>
    <p:sldLayoutId id="2147483735" r:id="rId30"/>
    <p:sldLayoutId id="2147483689" r:id="rId31"/>
    <p:sldLayoutId id="2147483737" r:id="rId32"/>
    <p:sldLayoutId id="2147483690" r:id="rId33"/>
    <p:sldLayoutId id="2147483691" r:id="rId34"/>
    <p:sldLayoutId id="2147483692" r:id="rId35"/>
    <p:sldLayoutId id="2147483693" r:id="rId36"/>
    <p:sldLayoutId id="2147483694"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660" r:id="rId77"/>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1" r:id="rId1"/>
    <p:sldLayoutId id="21474842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9.xml"/><Relationship Id="rId1" Type="http://schemas.openxmlformats.org/officeDocument/2006/relationships/tags" Target="../tags/tag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8.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9.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slideLayout" Target="../slideLayouts/slideLayout79.xml"/><Relationship Id="rId1" Type="http://schemas.openxmlformats.org/officeDocument/2006/relationships/tags" Target="../tags/tag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9.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9.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8.xml"/><Relationship Id="rId1" Type="http://schemas.openxmlformats.org/officeDocument/2006/relationships/tags" Target="../tags/tag2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normAutofit/>
          </a:bodyPr>
          <a:lstStyle/>
          <a:p>
            <a:r>
              <a:rPr lang="en-US" sz="3600" dirty="0">
                <a:solidFill>
                  <a:schemeClr val="tx1"/>
                </a:solidFill>
              </a:rPr>
              <a:t>SC-200T00A: </a:t>
            </a:r>
            <a:r>
              <a:rPr lang="fr-FR" sz="3600" dirty="0"/>
              <a:t>Microsoft Security Operations </a:t>
            </a:r>
            <a:r>
              <a:rPr lang="fr-FR" sz="3600" dirty="0" err="1"/>
              <a:t>Analyst</a:t>
            </a:r>
            <a:endParaRPr lang="en-US" sz="3600" dirty="0">
              <a:solidFill>
                <a:schemeClr val="tx1"/>
              </a:solidFill>
            </a:endParaRPr>
          </a:p>
        </p:txBody>
      </p:sp>
    </p:spTree>
    <p:custDataLst>
      <p:tags r:id="rId1"/>
    </p:custDataLst>
    <p:extLst>
      <p:ext uri="{BB962C8B-B14F-4D97-AF65-F5344CB8AC3E}">
        <p14:creationId xmlns:p14="http://schemas.microsoft.com/office/powerpoint/2010/main" val="13590815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B34AD-5CA0-463B-8945-5A34D71E77EE}"/>
              </a:ext>
            </a:extLst>
          </p:cNvPr>
          <p:cNvSpPr>
            <a:spLocks noGrp="1"/>
          </p:cNvSpPr>
          <p:nvPr>
            <p:ph type="title"/>
          </p:nvPr>
        </p:nvSpPr>
        <p:spPr/>
        <p:txBody>
          <a:bodyPr/>
          <a:lstStyle/>
          <a:p>
            <a:r>
              <a:rPr lang="en-US" dirty="0"/>
              <a:t>Welcome</a:t>
            </a:r>
          </a:p>
        </p:txBody>
      </p:sp>
      <p:sp>
        <p:nvSpPr>
          <p:cNvPr id="5" name="Content Placeholder 2">
            <a:extLst>
              <a:ext uri="{FF2B5EF4-FFF2-40B4-BE49-F238E27FC236}">
                <a16:creationId xmlns:a16="http://schemas.microsoft.com/office/drawing/2014/main" id="{6D341F66-98D9-4955-B5DB-ED7C3317CB09}"/>
              </a:ext>
            </a:extLst>
          </p:cNvPr>
          <p:cNvSpPr txBox="1">
            <a:spLocks/>
          </p:cNvSpPr>
          <p:nvPr/>
        </p:nvSpPr>
        <p:spPr>
          <a:xfrm>
            <a:off x="548639" y="1555865"/>
            <a:ext cx="10075025" cy="4921251"/>
          </a:xfrm>
          <a:prstGeom prst="rect">
            <a:avLst/>
          </a:prstGeom>
        </p:spPr>
        <p:txBody>
          <a:bodyPr numCol="2" spcCol="4572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Wingdings" panose="05000000000000000000" pitchFamily="2" charset="2"/>
              <a:buNone/>
            </a:pPr>
            <a:r>
              <a:rPr lang="en-US" sz="1800" dirty="0"/>
              <a:t>We’ve worked together with the Microsoft Partner Network and Microsoft IT Academies to bring you a world-class learning experience. </a:t>
            </a:r>
          </a:p>
          <a:p>
            <a:pPr marL="0" indent="0">
              <a:spcBef>
                <a:spcPts val="0"/>
              </a:spcBef>
              <a:buFont typeface="Wingdings" panose="05000000000000000000" pitchFamily="2" charset="2"/>
              <a:buNone/>
            </a:pPr>
            <a:endParaRPr lang="en-US" sz="1800" b="1" dirty="0">
              <a:solidFill>
                <a:srgbClr val="0070C0"/>
              </a:solidFill>
            </a:endParaRPr>
          </a:p>
          <a:p>
            <a:pPr marL="0" indent="0">
              <a:spcBef>
                <a:spcPts val="0"/>
              </a:spcBef>
              <a:buFont typeface="Wingdings" panose="05000000000000000000" pitchFamily="2" charset="2"/>
              <a:buNone/>
            </a:pPr>
            <a:r>
              <a:rPr lang="en-US" sz="1800" b="1" dirty="0">
                <a:solidFill>
                  <a:srgbClr val="0070C0"/>
                </a:solidFill>
              </a:rPr>
              <a:t>Microsoft Certified Trainers + Instructors. </a:t>
            </a:r>
            <a:r>
              <a:rPr lang="en-US" sz="1800" dirty="0"/>
              <a:t>Your instructor is a premier technical and instructional expert who meets ongoing certification requirements.  </a:t>
            </a:r>
          </a:p>
          <a:p>
            <a:pPr marL="0" indent="0">
              <a:spcBef>
                <a:spcPts val="0"/>
              </a:spcBef>
              <a:buFont typeface="Wingdings" panose="05000000000000000000" pitchFamily="2" charset="2"/>
              <a:buNone/>
            </a:pPr>
            <a:endParaRPr lang="en-US" sz="1800" b="1" dirty="0">
              <a:solidFill>
                <a:srgbClr val="0070C0"/>
              </a:solidFill>
            </a:endParaRPr>
          </a:p>
          <a:p>
            <a:pPr marL="0" indent="0">
              <a:spcBef>
                <a:spcPts val="0"/>
              </a:spcBef>
              <a:buFont typeface="Wingdings" panose="05000000000000000000" pitchFamily="2" charset="2"/>
              <a:buNone/>
            </a:pPr>
            <a:r>
              <a:rPr lang="en-US" sz="1800" b="1" dirty="0">
                <a:solidFill>
                  <a:srgbClr val="0070C0"/>
                </a:solidFill>
              </a:rPr>
              <a:t>Customer Satisfaction Guarantee.</a:t>
            </a:r>
            <a:r>
              <a:rPr lang="en-US" sz="1800" dirty="0">
                <a:solidFill>
                  <a:srgbClr val="0070C0"/>
                </a:solidFill>
              </a:rPr>
              <a:t> </a:t>
            </a:r>
            <a:r>
              <a:rPr lang="en-US" sz="1800" dirty="0"/>
              <a:t>Our partners offer a satisfaction guarantee, and we hold them accountable for it. </a:t>
            </a:r>
            <a:br>
              <a:rPr lang="en-US" sz="1800" dirty="0"/>
            </a:br>
            <a:br>
              <a:rPr lang="en-US" sz="1800" dirty="0"/>
            </a:br>
            <a:br>
              <a:rPr lang="en-US" sz="1800" dirty="0"/>
            </a:br>
            <a:br>
              <a:rPr lang="en-US" sz="1800" dirty="0"/>
            </a:br>
            <a:br>
              <a:rPr lang="en-US" sz="1800" dirty="0"/>
            </a:br>
            <a:br>
              <a:rPr lang="en-US" sz="1800" dirty="0"/>
            </a:br>
            <a:r>
              <a:rPr lang="en-US" sz="1800" dirty="0"/>
              <a:t>At the end of class, please complete an evaluation of today’s experience. We value your feedback!  </a:t>
            </a:r>
          </a:p>
          <a:p>
            <a:pPr marL="0" indent="0">
              <a:spcBef>
                <a:spcPts val="0"/>
              </a:spcBef>
              <a:buFont typeface="Wingdings" panose="05000000000000000000" pitchFamily="2" charset="2"/>
              <a:buNone/>
            </a:pPr>
            <a:endParaRPr lang="en-US" sz="1800" b="1" dirty="0">
              <a:solidFill>
                <a:srgbClr val="0070C0"/>
              </a:solidFill>
            </a:endParaRPr>
          </a:p>
          <a:p>
            <a:pPr marL="0" indent="0">
              <a:spcBef>
                <a:spcPts val="0"/>
              </a:spcBef>
              <a:buFont typeface="Wingdings" panose="05000000000000000000" pitchFamily="2" charset="2"/>
              <a:buNone/>
            </a:pPr>
            <a:r>
              <a:rPr lang="en-US" sz="1800" b="1" dirty="0">
                <a:solidFill>
                  <a:srgbClr val="0070C0"/>
                </a:solidFill>
              </a:rPr>
              <a:t>Certification Exam Benefits. </a:t>
            </a:r>
            <a:r>
              <a:rPr lang="en-US" sz="1800" dirty="0"/>
              <a:t>After training, consider pursuing a Microsoft Certification to help distinguish your technical expertise and experience. Ask your instructor about available exam promotions and discounts.</a:t>
            </a:r>
          </a:p>
          <a:p>
            <a:pPr marL="0" indent="0">
              <a:spcBef>
                <a:spcPts val="0"/>
              </a:spcBef>
              <a:buFont typeface="Wingdings" panose="05000000000000000000" pitchFamily="2" charset="2"/>
              <a:buNone/>
            </a:pPr>
            <a:endParaRPr lang="en-US" sz="1800" dirty="0"/>
          </a:p>
          <a:p>
            <a:pPr marL="0" indent="0">
              <a:spcBef>
                <a:spcPts val="0"/>
              </a:spcBef>
              <a:buFont typeface="Wingdings" panose="05000000000000000000" pitchFamily="2" charset="2"/>
              <a:buNone/>
            </a:pPr>
            <a:r>
              <a:rPr lang="en-US" sz="1800" dirty="0"/>
              <a:t>We wish you a great learning experience and ongoing career success!</a:t>
            </a:r>
          </a:p>
          <a:p>
            <a:pPr marL="0" indent="0">
              <a:lnSpc>
                <a:spcPct val="97000"/>
              </a:lnSpc>
              <a:buFont typeface="Wingdings" panose="05000000000000000000" pitchFamily="2" charset="2"/>
              <a:buNone/>
            </a:pPr>
            <a:endParaRPr lang="en-US" sz="1800" dirty="0"/>
          </a:p>
          <a:p>
            <a:pPr marL="0" indent="0">
              <a:lnSpc>
                <a:spcPct val="97000"/>
              </a:lnSpc>
              <a:buFont typeface="Wingdings" panose="05000000000000000000" pitchFamily="2" charset="2"/>
              <a:buNone/>
            </a:pPr>
            <a:endParaRPr lang="nl-NL" sz="1000" dirty="0"/>
          </a:p>
          <a:p>
            <a:pPr marL="0" indent="0">
              <a:lnSpc>
                <a:spcPct val="97000"/>
              </a:lnSpc>
              <a:buFont typeface="Wingdings" panose="05000000000000000000" pitchFamily="2" charset="2"/>
              <a:buNone/>
            </a:pPr>
            <a:endParaRPr lang="nl-NL" sz="1000" dirty="0"/>
          </a:p>
          <a:p>
            <a:pPr>
              <a:lnSpc>
                <a:spcPct val="97000"/>
              </a:lnSpc>
            </a:pPr>
            <a:endParaRPr lang="en-US" sz="1800" dirty="0"/>
          </a:p>
        </p:txBody>
      </p:sp>
      <p:sp>
        <p:nvSpPr>
          <p:cNvPr id="6" name="TextBox 5">
            <a:extLst>
              <a:ext uri="{FF2B5EF4-FFF2-40B4-BE49-F238E27FC236}">
                <a16:creationId xmlns:a16="http://schemas.microsoft.com/office/drawing/2014/main" id="{747A633F-C7B3-4CDC-BAD6-645C4B9A74BA}"/>
              </a:ext>
            </a:extLst>
          </p:cNvPr>
          <p:cNvSpPr txBox="1"/>
          <p:nvPr/>
        </p:nvSpPr>
        <p:spPr>
          <a:xfrm>
            <a:off x="548639" y="1098665"/>
            <a:ext cx="9515301" cy="646331"/>
          </a:xfrm>
          <a:prstGeom prst="rect">
            <a:avLst/>
          </a:prstGeom>
          <a:noFill/>
        </p:spPr>
        <p:txBody>
          <a:bodyPr wrap="square" rtlCol="0">
            <a:spAutoFit/>
          </a:bodyPr>
          <a:lstStyle/>
          <a:p>
            <a:r>
              <a:rPr lang="en-US" b="1" dirty="0">
                <a:solidFill>
                  <a:srgbClr val="0070C0"/>
                </a:solidFill>
              </a:rPr>
              <a:t>Thank you for joining us today.</a:t>
            </a:r>
            <a:r>
              <a:rPr lang="en-US" dirty="0"/>
              <a:t> </a:t>
            </a:r>
          </a:p>
          <a:p>
            <a:endParaRPr lang="en-US" dirty="0"/>
          </a:p>
        </p:txBody>
      </p:sp>
    </p:spTree>
    <p:custDataLst>
      <p:tags r:id="rId1"/>
    </p:custDataLst>
    <p:extLst>
      <p:ext uri="{BB962C8B-B14F-4D97-AF65-F5344CB8AC3E}">
        <p14:creationId xmlns:p14="http://schemas.microsoft.com/office/powerpoint/2010/main" val="32190027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2FEE7-5008-4DA1-892C-91635126B322}"/>
              </a:ext>
            </a:extLst>
          </p:cNvPr>
          <p:cNvSpPr>
            <a:spLocks noGrp="1"/>
          </p:cNvSpPr>
          <p:nvPr>
            <p:ph type="title"/>
          </p:nvPr>
        </p:nvSpPr>
        <p:spPr/>
        <p:txBody>
          <a:bodyPr/>
          <a:lstStyle/>
          <a:p>
            <a:r>
              <a:rPr lang="en-US" dirty="0"/>
              <a:t>Hello! Instructor Introduction</a:t>
            </a:r>
          </a:p>
        </p:txBody>
      </p:sp>
      <p:sp>
        <p:nvSpPr>
          <p:cNvPr id="12" name="Text Placeholder 11">
            <a:extLst>
              <a:ext uri="{FF2B5EF4-FFF2-40B4-BE49-F238E27FC236}">
                <a16:creationId xmlns:a16="http://schemas.microsoft.com/office/drawing/2014/main" id="{07BCCABA-E2B3-4E60-8DF7-9DE67965D7C3}"/>
              </a:ext>
            </a:extLst>
          </p:cNvPr>
          <p:cNvSpPr>
            <a:spLocks noGrp="1"/>
          </p:cNvSpPr>
          <p:nvPr>
            <p:ph type="body" sz="quarter" idx="10"/>
          </p:nvPr>
        </p:nvSpPr>
        <p:spPr>
          <a:xfrm>
            <a:off x="584200" y="1435497"/>
            <a:ext cx="7541228" cy="3761536"/>
          </a:xfrm>
        </p:spPr>
        <p:txBody>
          <a:bodyPr/>
          <a:lstStyle/>
          <a:p>
            <a:r>
              <a:rPr lang="en-US" dirty="0"/>
              <a:t>Instructor: &lt;Name&gt;</a:t>
            </a:r>
          </a:p>
          <a:p>
            <a:r>
              <a:rPr lang="en-US" dirty="0"/>
              <a:t>&lt;Title or other credentials, e.g., Microsoft Certified Trainer&gt;</a:t>
            </a:r>
          </a:p>
          <a:p>
            <a:r>
              <a:rPr lang="en-US" dirty="0"/>
              <a:t>&lt;Affiliation/Company&gt;</a:t>
            </a:r>
          </a:p>
          <a:p>
            <a:r>
              <a:rPr lang="en-US" dirty="0"/>
              <a:t>&lt;A few words about my technical and professional experience&gt; </a:t>
            </a:r>
          </a:p>
          <a:p>
            <a:endParaRPr lang="en-US" dirty="0"/>
          </a:p>
        </p:txBody>
      </p:sp>
      <p:pic>
        <p:nvPicPr>
          <p:cNvPr id="3" name="Picture 2" descr="Hello badge. ">
            <a:extLst>
              <a:ext uri="{FF2B5EF4-FFF2-40B4-BE49-F238E27FC236}">
                <a16:creationId xmlns:a16="http://schemas.microsoft.com/office/drawing/2014/main" id="{8C416332-8E30-452A-89EC-38E582D24070}"/>
              </a:ext>
            </a:extLst>
          </p:cNvPr>
          <p:cNvPicPr>
            <a:picLocks noChangeAspect="1"/>
          </p:cNvPicPr>
          <p:nvPr/>
        </p:nvPicPr>
        <p:blipFill>
          <a:blip r:embed="rId3"/>
          <a:stretch>
            <a:fillRect/>
          </a:stretch>
        </p:blipFill>
        <p:spPr>
          <a:xfrm>
            <a:off x="8585200" y="1987550"/>
            <a:ext cx="2438400" cy="1562100"/>
          </a:xfrm>
          <a:prstGeom prst="rect">
            <a:avLst/>
          </a:prstGeom>
        </p:spPr>
      </p:pic>
    </p:spTree>
    <p:custDataLst>
      <p:tags r:id="rId1"/>
    </p:custDataLst>
    <p:extLst>
      <p:ext uri="{BB962C8B-B14F-4D97-AF65-F5344CB8AC3E}">
        <p14:creationId xmlns:p14="http://schemas.microsoft.com/office/powerpoint/2010/main" val="14553940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25493-FCF3-4310-89AD-8D2366C7C3E5}"/>
              </a:ext>
            </a:extLst>
          </p:cNvPr>
          <p:cNvSpPr>
            <a:spLocks noGrp="1"/>
          </p:cNvSpPr>
          <p:nvPr>
            <p:ph type="title"/>
          </p:nvPr>
        </p:nvSpPr>
        <p:spPr/>
        <p:txBody>
          <a:bodyPr/>
          <a:lstStyle/>
          <a:p>
            <a:r>
              <a:rPr lang="en-US" dirty="0"/>
              <a:t>Hello! Student Introductions</a:t>
            </a:r>
          </a:p>
        </p:txBody>
      </p:sp>
      <p:sp>
        <p:nvSpPr>
          <p:cNvPr id="3" name="Text Placeholder 2">
            <a:extLst>
              <a:ext uri="{FF2B5EF4-FFF2-40B4-BE49-F238E27FC236}">
                <a16:creationId xmlns:a16="http://schemas.microsoft.com/office/drawing/2014/main" id="{82791BD5-DD42-4211-AC55-9AE143C30DA2}"/>
              </a:ext>
            </a:extLst>
          </p:cNvPr>
          <p:cNvSpPr>
            <a:spLocks noGrp="1"/>
          </p:cNvSpPr>
          <p:nvPr>
            <p:ph type="body" sz="quarter" idx="10"/>
          </p:nvPr>
        </p:nvSpPr>
        <p:spPr>
          <a:xfrm>
            <a:off x="586390" y="1434370"/>
            <a:ext cx="11018520" cy="3533275"/>
          </a:xfrm>
        </p:spPr>
        <p:txBody>
          <a:bodyPr/>
          <a:lstStyle/>
          <a:p>
            <a:r>
              <a:rPr lang="en-US" dirty="0"/>
              <a:t>Let’s get acquainted:</a:t>
            </a:r>
          </a:p>
          <a:p>
            <a:pPr marL="457200" indent="-457200">
              <a:buFont typeface="Arial" panose="020B0604020202020204" pitchFamily="34" charset="0"/>
              <a:buChar char="•"/>
            </a:pPr>
            <a:r>
              <a:rPr lang="en-US" dirty="0"/>
              <a:t>Your name</a:t>
            </a:r>
          </a:p>
          <a:p>
            <a:pPr marL="457200" indent="-457200">
              <a:buFont typeface="Arial" panose="020B0604020202020204" pitchFamily="34" charset="0"/>
              <a:buChar char="•"/>
            </a:pPr>
            <a:r>
              <a:rPr lang="en-US" dirty="0"/>
              <a:t>Company affiliation</a:t>
            </a:r>
          </a:p>
          <a:p>
            <a:pPr marL="457200" indent="-457200">
              <a:buFont typeface="Arial" panose="020B0604020202020204" pitchFamily="34" charset="0"/>
              <a:buChar char="•"/>
            </a:pPr>
            <a:r>
              <a:rPr lang="en-US" dirty="0"/>
              <a:t>Title/function</a:t>
            </a:r>
          </a:p>
          <a:p>
            <a:pPr marL="457200" indent="-457200">
              <a:buFont typeface="Arial" panose="020B0604020202020204" pitchFamily="34" charset="0"/>
              <a:buChar char="•"/>
            </a:pPr>
            <a:r>
              <a:rPr lang="en-US"/>
              <a:t>Microsoft </a:t>
            </a:r>
            <a:r>
              <a:rPr lang="en-US" dirty="0"/>
              <a:t>experience</a:t>
            </a:r>
          </a:p>
          <a:p>
            <a:pPr marL="457200" indent="-457200">
              <a:buFont typeface="Arial" panose="020B0604020202020204" pitchFamily="34" charset="0"/>
              <a:buChar char="•"/>
            </a:pPr>
            <a:r>
              <a:rPr lang="en-US" dirty="0"/>
              <a:t>Your expectations for the course</a:t>
            </a:r>
          </a:p>
          <a:p>
            <a:endParaRPr lang="en-US" dirty="0"/>
          </a:p>
        </p:txBody>
      </p:sp>
      <p:pic>
        <p:nvPicPr>
          <p:cNvPr id="10" name="Picture 9" descr="Hello badge.">
            <a:extLst>
              <a:ext uri="{FF2B5EF4-FFF2-40B4-BE49-F238E27FC236}">
                <a16:creationId xmlns:a16="http://schemas.microsoft.com/office/drawing/2014/main" id="{1BEB5A76-C667-4BD5-BA7C-04A1CD08CAB8}"/>
              </a:ext>
            </a:extLst>
          </p:cNvPr>
          <p:cNvPicPr>
            <a:picLocks noChangeAspect="1"/>
          </p:cNvPicPr>
          <p:nvPr/>
        </p:nvPicPr>
        <p:blipFill>
          <a:blip r:embed="rId3"/>
          <a:stretch>
            <a:fillRect/>
          </a:stretch>
        </p:blipFill>
        <p:spPr>
          <a:xfrm>
            <a:off x="8188642" y="1943100"/>
            <a:ext cx="2276475" cy="1485900"/>
          </a:xfrm>
          <a:prstGeom prst="rect">
            <a:avLst/>
          </a:prstGeom>
        </p:spPr>
      </p:pic>
    </p:spTree>
    <p:custDataLst>
      <p:tags r:id="rId1"/>
    </p:custDataLst>
    <p:extLst>
      <p:ext uri="{BB962C8B-B14F-4D97-AF65-F5344CB8AC3E}">
        <p14:creationId xmlns:p14="http://schemas.microsoft.com/office/powerpoint/2010/main" val="26866813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1ACE-0577-4609-8287-8147FCBE1655}"/>
              </a:ext>
            </a:extLst>
          </p:cNvPr>
          <p:cNvSpPr>
            <a:spLocks noGrp="1"/>
          </p:cNvSpPr>
          <p:nvPr>
            <p:ph type="title"/>
          </p:nvPr>
        </p:nvSpPr>
        <p:spPr/>
        <p:txBody>
          <a:bodyPr/>
          <a:lstStyle/>
          <a:p>
            <a:r>
              <a:rPr lang="en-US" dirty="0"/>
              <a:t>Facilities</a:t>
            </a:r>
          </a:p>
        </p:txBody>
      </p:sp>
      <p:sp>
        <p:nvSpPr>
          <p:cNvPr id="3" name="Text Placeholder 2">
            <a:extLst>
              <a:ext uri="{FF2B5EF4-FFF2-40B4-BE49-F238E27FC236}">
                <a16:creationId xmlns:a16="http://schemas.microsoft.com/office/drawing/2014/main" id="{B60ABB6F-B94C-4150-89BD-BEC2A743FDC7}"/>
              </a:ext>
            </a:extLst>
          </p:cNvPr>
          <p:cNvSpPr>
            <a:spLocks noGrp="1"/>
          </p:cNvSpPr>
          <p:nvPr>
            <p:ph type="body" sz="quarter" idx="10"/>
          </p:nvPr>
        </p:nvSpPr>
        <p:spPr>
          <a:xfrm>
            <a:off x="711080" y="1392806"/>
            <a:ext cx="4500872" cy="4154984"/>
          </a:xfrm>
        </p:spPr>
        <p:txBody>
          <a:bodyPr/>
          <a:lstStyle/>
          <a:p>
            <a:pPr marL="342900" indent="-342900">
              <a:spcBef>
                <a:spcPts val="0"/>
              </a:spcBef>
              <a:spcAft>
                <a:spcPts val="600"/>
              </a:spcAft>
              <a:buFont typeface="Arial" panose="020B0604020202020204" pitchFamily="34" charset="0"/>
              <a:buChar char="•"/>
            </a:pPr>
            <a:r>
              <a:rPr lang="en-US" sz="2000" dirty="0"/>
              <a:t>Class hours</a:t>
            </a:r>
          </a:p>
          <a:p>
            <a:pPr marL="342900" indent="-342900">
              <a:spcBef>
                <a:spcPts val="0"/>
              </a:spcBef>
              <a:spcAft>
                <a:spcPts val="600"/>
              </a:spcAft>
              <a:buFont typeface="Arial" panose="020B0604020202020204" pitchFamily="34" charset="0"/>
              <a:buChar char="•"/>
            </a:pPr>
            <a:r>
              <a:rPr lang="en-US" sz="2000" dirty="0"/>
              <a:t>Building hours</a:t>
            </a:r>
          </a:p>
          <a:p>
            <a:pPr marL="342900" indent="-342900">
              <a:spcBef>
                <a:spcPts val="0"/>
              </a:spcBef>
              <a:spcAft>
                <a:spcPts val="600"/>
              </a:spcAft>
              <a:buFont typeface="Arial" panose="020B0604020202020204" pitchFamily="34" charset="0"/>
              <a:buChar char="•"/>
            </a:pPr>
            <a:r>
              <a:rPr lang="en-US" sz="2000" dirty="0"/>
              <a:t>Parking</a:t>
            </a:r>
          </a:p>
          <a:p>
            <a:pPr marL="342900" indent="-342900">
              <a:spcBef>
                <a:spcPts val="0"/>
              </a:spcBef>
              <a:spcAft>
                <a:spcPts val="600"/>
              </a:spcAft>
              <a:buFont typeface="Arial" panose="020B0604020202020204" pitchFamily="34" charset="0"/>
              <a:buChar char="•"/>
            </a:pPr>
            <a:r>
              <a:rPr lang="en-US" sz="2000" dirty="0"/>
              <a:t>Restrooms</a:t>
            </a:r>
          </a:p>
          <a:p>
            <a:pPr marL="342900" indent="-342900">
              <a:spcBef>
                <a:spcPts val="0"/>
              </a:spcBef>
              <a:spcAft>
                <a:spcPts val="600"/>
              </a:spcAft>
              <a:buFont typeface="Arial" panose="020B0604020202020204" pitchFamily="34" charset="0"/>
              <a:buChar char="•"/>
            </a:pPr>
            <a:r>
              <a:rPr lang="en-US" sz="2000" dirty="0"/>
              <a:t>Meals</a:t>
            </a:r>
          </a:p>
          <a:p>
            <a:pPr marL="342900" indent="-342900">
              <a:spcBef>
                <a:spcPts val="0"/>
              </a:spcBef>
              <a:spcAft>
                <a:spcPts val="600"/>
              </a:spcAft>
              <a:buFont typeface="Arial" panose="020B0604020202020204" pitchFamily="34" charset="0"/>
              <a:buChar char="•"/>
            </a:pPr>
            <a:r>
              <a:rPr lang="en-US" sz="2000" dirty="0"/>
              <a:t>Phones</a:t>
            </a:r>
          </a:p>
          <a:p>
            <a:pPr marL="342900" indent="-342900">
              <a:spcBef>
                <a:spcPts val="0"/>
              </a:spcBef>
              <a:spcAft>
                <a:spcPts val="600"/>
              </a:spcAft>
              <a:buFont typeface="Arial" panose="020B0604020202020204" pitchFamily="34" charset="0"/>
              <a:buChar char="•"/>
            </a:pPr>
            <a:r>
              <a:rPr lang="en-US" sz="2000" dirty="0"/>
              <a:t>Messages</a:t>
            </a:r>
          </a:p>
          <a:p>
            <a:pPr marL="342900" indent="-342900">
              <a:spcBef>
                <a:spcPts val="0"/>
              </a:spcBef>
              <a:spcAft>
                <a:spcPts val="600"/>
              </a:spcAft>
              <a:buFont typeface="Arial" panose="020B0604020202020204" pitchFamily="34" charset="0"/>
              <a:buChar char="•"/>
            </a:pPr>
            <a:r>
              <a:rPr lang="en-US" sz="2000" dirty="0"/>
              <a:t>Smoking</a:t>
            </a:r>
          </a:p>
          <a:p>
            <a:pPr marL="342900" indent="-342900">
              <a:spcBef>
                <a:spcPts val="0"/>
              </a:spcBef>
              <a:spcAft>
                <a:spcPts val="600"/>
              </a:spcAft>
              <a:buFont typeface="Arial" panose="020B0604020202020204" pitchFamily="34" charset="0"/>
              <a:buChar char="•"/>
            </a:pPr>
            <a:r>
              <a:rPr lang="en-US" sz="2000" dirty="0"/>
              <a:t>Internet access </a:t>
            </a:r>
          </a:p>
          <a:p>
            <a:pPr marL="342900" indent="-342900">
              <a:spcBef>
                <a:spcPts val="0"/>
              </a:spcBef>
              <a:spcAft>
                <a:spcPts val="600"/>
              </a:spcAft>
              <a:buFont typeface="Arial" panose="020B0604020202020204" pitchFamily="34" charset="0"/>
              <a:buChar char="•"/>
            </a:pPr>
            <a:r>
              <a:rPr lang="en-US" sz="2000" dirty="0"/>
              <a:t>Recycling</a:t>
            </a:r>
          </a:p>
          <a:p>
            <a:pPr marL="342900" indent="-342900">
              <a:spcBef>
                <a:spcPts val="0"/>
              </a:spcBef>
              <a:spcAft>
                <a:spcPts val="600"/>
              </a:spcAft>
              <a:buFont typeface="Arial" panose="020B0604020202020204" pitchFamily="34" charset="0"/>
              <a:buChar char="•"/>
            </a:pPr>
            <a:r>
              <a:rPr lang="en-US" sz="2000" dirty="0"/>
              <a:t>Emergency procedures</a:t>
            </a:r>
          </a:p>
        </p:txBody>
      </p:sp>
      <p:pic>
        <p:nvPicPr>
          <p:cNvPr id="4" name="Picture 3" descr="Clock.">
            <a:extLst>
              <a:ext uri="{FF2B5EF4-FFF2-40B4-BE49-F238E27FC236}">
                <a16:creationId xmlns:a16="http://schemas.microsoft.com/office/drawing/2014/main" id="{44743720-0B99-40D2-A2A7-A2D2392F9408}"/>
              </a:ext>
            </a:extLst>
          </p:cNvPr>
          <p:cNvPicPr>
            <a:picLocks noChangeAspect="1"/>
          </p:cNvPicPr>
          <p:nvPr/>
        </p:nvPicPr>
        <p:blipFill>
          <a:blip r:embed="rId3"/>
          <a:stretch>
            <a:fillRect/>
          </a:stretch>
        </p:blipFill>
        <p:spPr>
          <a:xfrm>
            <a:off x="5386995" y="2028242"/>
            <a:ext cx="1202732" cy="1202732"/>
          </a:xfrm>
          <a:prstGeom prst="rect">
            <a:avLst/>
          </a:prstGeom>
        </p:spPr>
      </p:pic>
      <p:pic>
        <p:nvPicPr>
          <p:cNvPr id="5" name="Picture 4" descr="Coffee mug.">
            <a:extLst>
              <a:ext uri="{FF2B5EF4-FFF2-40B4-BE49-F238E27FC236}">
                <a16:creationId xmlns:a16="http://schemas.microsoft.com/office/drawing/2014/main" id="{51F8449F-EE12-45EF-AD13-C132060A56C7}"/>
              </a:ext>
            </a:extLst>
          </p:cNvPr>
          <p:cNvPicPr>
            <a:picLocks noChangeAspect="1"/>
          </p:cNvPicPr>
          <p:nvPr/>
        </p:nvPicPr>
        <p:blipFill>
          <a:blip r:embed="rId4"/>
          <a:stretch>
            <a:fillRect/>
          </a:stretch>
        </p:blipFill>
        <p:spPr>
          <a:xfrm>
            <a:off x="7904569" y="1469968"/>
            <a:ext cx="1082875" cy="1686193"/>
          </a:xfrm>
          <a:prstGeom prst="rect">
            <a:avLst/>
          </a:prstGeom>
        </p:spPr>
      </p:pic>
      <p:grpSp>
        <p:nvGrpSpPr>
          <p:cNvPr id="6" name="Group 5" descr="Laptop.">
            <a:extLst>
              <a:ext uri="{FF2B5EF4-FFF2-40B4-BE49-F238E27FC236}">
                <a16:creationId xmlns:a16="http://schemas.microsoft.com/office/drawing/2014/main" id="{1E664AD6-F76D-4BBE-8051-87694F425CDC}"/>
              </a:ext>
            </a:extLst>
          </p:cNvPr>
          <p:cNvGrpSpPr>
            <a:grpSpLocks noChangeAspect="1"/>
          </p:cNvGrpSpPr>
          <p:nvPr/>
        </p:nvGrpSpPr>
        <p:grpSpPr>
          <a:xfrm>
            <a:off x="5263491" y="3616842"/>
            <a:ext cx="1424169" cy="1015708"/>
            <a:chOff x="975600" y="4290620"/>
            <a:chExt cx="2006088" cy="1430728"/>
          </a:xfrm>
        </p:grpSpPr>
        <p:grpSp>
          <p:nvGrpSpPr>
            <p:cNvPr id="7" name="Group 6">
              <a:extLst>
                <a:ext uri="{FF2B5EF4-FFF2-40B4-BE49-F238E27FC236}">
                  <a16:creationId xmlns:a16="http://schemas.microsoft.com/office/drawing/2014/main" id="{C266FFDC-864B-4446-BC0A-AC123E8CD036}"/>
                </a:ext>
              </a:extLst>
            </p:cNvPr>
            <p:cNvGrpSpPr>
              <a:grpSpLocks noChangeAspect="1"/>
            </p:cNvGrpSpPr>
            <p:nvPr/>
          </p:nvGrpSpPr>
          <p:grpSpPr>
            <a:xfrm>
              <a:off x="975600" y="4290620"/>
              <a:ext cx="2006088" cy="1430728"/>
              <a:chOff x="1918853" y="3044496"/>
              <a:chExt cx="666391" cy="475141"/>
            </a:xfrm>
          </p:grpSpPr>
          <p:sp>
            <p:nvSpPr>
              <p:cNvPr id="9" name="Round Same Side Corner Rectangle 11">
                <a:extLst>
                  <a:ext uri="{FF2B5EF4-FFF2-40B4-BE49-F238E27FC236}">
                    <a16:creationId xmlns:a16="http://schemas.microsoft.com/office/drawing/2014/main" id="{9407393F-05BA-40DD-84A9-948927489712}"/>
                  </a:ext>
                </a:extLst>
              </p:cNvPr>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10" name="Trapezoid 12">
                <a:extLst>
                  <a:ext uri="{FF2B5EF4-FFF2-40B4-BE49-F238E27FC236}">
                    <a16:creationId xmlns:a16="http://schemas.microsoft.com/office/drawing/2014/main" id="{34F9318E-A458-4C17-9A98-599BE7D6DE7A}"/>
                  </a:ext>
                </a:extLst>
              </p:cNvPr>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11" name="Rectangle 10">
                <a:extLst>
                  <a:ext uri="{FF2B5EF4-FFF2-40B4-BE49-F238E27FC236}">
                    <a16:creationId xmlns:a16="http://schemas.microsoft.com/office/drawing/2014/main" id="{7CEDA283-111F-4587-A497-5714908E72C7}"/>
                  </a:ext>
                </a:extLst>
              </p:cNvPr>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grpSp>
        <p:sp>
          <p:nvSpPr>
            <p:cNvPr id="8" name="Rectangle 7">
              <a:extLst>
                <a:ext uri="{FF2B5EF4-FFF2-40B4-BE49-F238E27FC236}">
                  <a16:creationId xmlns:a16="http://schemas.microsoft.com/office/drawing/2014/main" id="{DEF5667B-B7F7-4F98-B49B-B36839589752}"/>
                </a:ext>
              </a:extLst>
            </p:cNvPr>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Female icon. ">
            <a:extLst>
              <a:ext uri="{FF2B5EF4-FFF2-40B4-BE49-F238E27FC236}">
                <a16:creationId xmlns:a16="http://schemas.microsoft.com/office/drawing/2014/main" id="{6759F110-7E4B-4D8A-86F9-0F8C2F845C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455662" y="3336149"/>
            <a:ext cx="758815" cy="1500602"/>
          </a:xfrm>
          <a:prstGeom prst="rect">
            <a:avLst/>
          </a:prstGeom>
        </p:spPr>
      </p:pic>
      <p:pic>
        <p:nvPicPr>
          <p:cNvPr id="13" name="Picture 12" descr="Male icon. ">
            <a:extLst>
              <a:ext uri="{FF2B5EF4-FFF2-40B4-BE49-F238E27FC236}">
                <a16:creationId xmlns:a16="http://schemas.microsoft.com/office/drawing/2014/main" id="{D2B8E8B4-D937-4DB4-8616-0A9411847AC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228215" y="3393108"/>
            <a:ext cx="609600" cy="1402080"/>
          </a:xfrm>
          <a:prstGeom prst="rect">
            <a:avLst/>
          </a:prstGeom>
        </p:spPr>
      </p:pic>
    </p:spTree>
    <p:custDataLst>
      <p:tags r:id="rId1"/>
    </p:custDataLst>
    <p:extLst>
      <p:ext uri="{BB962C8B-B14F-4D97-AF65-F5344CB8AC3E}">
        <p14:creationId xmlns:p14="http://schemas.microsoft.com/office/powerpoint/2010/main" val="11431852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E70478-E774-40C4-8729-EFEB83E0DAFF}"/>
              </a:ext>
            </a:extLst>
          </p:cNvPr>
          <p:cNvSpPr>
            <a:spLocks noGrp="1"/>
          </p:cNvSpPr>
          <p:nvPr>
            <p:ph type="title"/>
          </p:nvPr>
        </p:nvSpPr>
        <p:spPr/>
        <p:txBody>
          <a:bodyPr/>
          <a:lstStyle/>
          <a:p>
            <a:r>
              <a:rPr lang="en-US" dirty="0"/>
              <a:t>About this course</a:t>
            </a:r>
          </a:p>
        </p:txBody>
      </p:sp>
      <p:sp>
        <p:nvSpPr>
          <p:cNvPr id="3" name="Text Placeholder 2">
            <a:extLst>
              <a:ext uri="{FF2B5EF4-FFF2-40B4-BE49-F238E27FC236}">
                <a16:creationId xmlns:a16="http://schemas.microsoft.com/office/drawing/2014/main" id="{C7800266-E237-4CBA-8E39-3A0C482C87E3}"/>
              </a:ext>
            </a:extLst>
          </p:cNvPr>
          <p:cNvSpPr>
            <a:spLocks noGrp="1"/>
          </p:cNvSpPr>
          <p:nvPr>
            <p:ph type="body" sz="quarter" idx="10"/>
          </p:nvPr>
        </p:nvSpPr>
        <p:spPr>
          <a:xfrm>
            <a:off x="586740" y="1311632"/>
            <a:ext cx="11018520" cy="5599738"/>
          </a:xfrm>
        </p:spPr>
        <p:txBody>
          <a:bodyPr/>
          <a:lstStyle/>
          <a:p>
            <a:pPr marL="342900" indent="-342900">
              <a:spcBef>
                <a:spcPts val="600"/>
              </a:spcBef>
              <a:buFont typeface="Arial" panose="020B0604020202020204" pitchFamily="34" charset="0"/>
              <a:buChar char="•"/>
            </a:pPr>
            <a:r>
              <a:rPr lang="en-US" sz="1800" dirty="0">
                <a:latin typeface="Segoe UI" panose="020B0502040204020203" pitchFamily="34" charset="0"/>
                <a:cs typeface="Segoe UI" panose="020B0502040204020203" pitchFamily="34" charset="0"/>
              </a:rPr>
              <a:t>Learn how to investigate, respond to, and hunt for threats using Microsoft Azure Sentinel, Azure Defender, and Microsoft 365 Defender. In this course you will learn how to mitigate cyberthreats using these technologies. Specifically, you will configure and use Azure Sentinel as well as utilize Kusto Query Language (KQL) to perform detection, analysis, and reporting. </a:t>
            </a:r>
          </a:p>
          <a:p>
            <a:pPr>
              <a:spcBef>
                <a:spcPts val="600"/>
              </a:spcBef>
            </a:pPr>
            <a:endParaRPr lang="en-US" sz="1800" dirty="0">
              <a:latin typeface="Segoe UI" panose="020B0502040204020203" pitchFamily="34" charset="0"/>
              <a:cs typeface="Segoe UI" panose="020B0502040204020203" pitchFamily="34" charset="0"/>
            </a:endParaRPr>
          </a:p>
          <a:p>
            <a:pPr marL="342900" indent="-342900">
              <a:spcBef>
                <a:spcPts val="600"/>
              </a:spcBef>
              <a:buFont typeface="Arial" panose="020B0604020202020204" pitchFamily="34" charset="0"/>
              <a:buChar char="•"/>
            </a:pPr>
            <a:r>
              <a:rPr lang="en-US" sz="1800" dirty="0">
                <a:latin typeface="Segoe UI" panose="020B0502040204020203" pitchFamily="34" charset="0"/>
                <a:cs typeface="Segoe UI" panose="020B0502040204020203" pitchFamily="34" charset="0"/>
              </a:rPr>
              <a:t>Learners should have the following prerequisite knowledge for this course:</a:t>
            </a:r>
          </a:p>
          <a:p>
            <a:pPr marL="800100" lvl="2" indent="-342900">
              <a:lnSpc>
                <a:spcPct val="107000"/>
              </a:lnSpc>
              <a:spcBef>
                <a:spcPts val="600"/>
              </a:spcBef>
              <a:buFont typeface="Segoe UI" panose="020B0502040204020203" pitchFamily="34" charset="0"/>
              <a:buChar char="-"/>
              <a:tabLst>
                <a:tab pos="457200" algn="l"/>
              </a:tabLst>
            </a:pPr>
            <a:r>
              <a:rPr lang="en-US" dirty="0">
                <a:latin typeface="Segoe UI" panose="020B0502040204020203" pitchFamily="34" charset="0"/>
                <a:cs typeface="Segoe UI" panose="020B0502040204020203" pitchFamily="34" charset="0"/>
              </a:rPr>
              <a:t>- Basic understanding of Microsoft 365</a:t>
            </a:r>
          </a:p>
          <a:p>
            <a:pPr marL="800100" lvl="2" indent="-342900">
              <a:lnSpc>
                <a:spcPct val="107000"/>
              </a:lnSpc>
              <a:spcBef>
                <a:spcPts val="600"/>
              </a:spcBef>
              <a:buFont typeface="Segoe UI" panose="020B0502040204020203" pitchFamily="34" charset="0"/>
              <a:buChar char="-"/>
              <a:tabLst>
                <a:tab pos="457200" algn="l"/>
              </a:tabLst>
            </a:pPr>
            <a:r>
              <a:rPr lang="en-US" dirty="0">
                <a:latin typeface="Segoe UI" panose="020B0502040204020203" pitchFamily="34" charset="0"/>
                <a:cs typeface="Segoe UI" panose="020B0502040204020203" pitchFamily="34" charset="0"/>
              </a:rPr>
              <a:t>- Fundamental understanding of Microsoft security, compliance, and identity products</a:t>
            </a:r>
          </a:p>
          <a:p>
            <a:pPr marL="800100" lvl="2" indent="-342900">
              <a:lnSpc>
                <a:spcPct val="107000"/>
              </a:lnSpc>
              <a:spcBef>
                <a:spcPts val="600"/>
              </a:spcBef>
              <a:buFont typeface="Segoe UI" panose="020B0502040204020203" pitchFamily="34" charset="0"/>
              <a:buChar char="-"/>
              <a:tabLst>
                <a:tab pos="457200" algn="l"/>
              </a:tabLst>
            </a:pPr>
            <a:r>
              <a:rPr lang="en-US" dirty="0">
                <a:latin typeface="Segoe UI" panose="020B0502040204020203" pitchFamily="34" charset="0"/>
                <a:cs typeface="Segoe UI" panose="020B0502040204020203" pitchFamily="34" charset="0"/>
              </a:rPr>
              <a:t>- Intermediate understanding of Windows 10</a:t>
            </a:r>
          </a:p>
          <a:p>
            <a:pPr marL="800100" lvl="2" indent="-342900">
              <a:lnSpc>
                <a:spcPct val="107000"/>
              </a:lnSpc>
              <a:spcBef>
                <a:spcPts val="600"/>
              </a:spcBef>
              <a:buFont typeface="Segoe UI" panose="020B0502040204020203" pitchFamily="34" charset="0"/>
              <a:buChar char="-"/>
              <a:tabLst>
                <a:tab pos="457200" algn="l"/>
              </a:tabLst>
            </a:pPr>
            <a:r>
              <a:rPr lang="en-US" dirty="0">
                <a:latin typeface="Segoe UI" panose="020B0502040204020203" pitchFamily="34" charset="0"/>
                <a:cs typeface="Segoe UI" panose="020B0502040204020203" pitchFamily="34" charset="0"/>
              </a:rPr>
              <a:t>- Familiarity with Azure services, specifically Azure SQL Database and Azure Storage</a:t>
            </a:r>
          </a:p>
          <a:p>
            <a:pPr marL="800100" lvl="2" indent="-342900">
              <a:lnSpc>
                <a:spcPct val="107000"/>
              </a:lnSpc>
              <a:spcBef>
                <a:spcPts val="600"/>
              </a:spcBef>
              <a:buFont typeface="Segoe UI" panose="020B0502040204020203" pitchFamily="34" charset="0"/>
              <a:buChar char="-"/>
              <a:tabLst>
                <a:tab pos="457200" algn="l"/>
              </a:tabLst>
            </a:pPr>
            <a:r>
              <a:rPr lang="en-US" dirty="0">
                <a:latin typeface="Segoe UI" panose="020B0502040204020203" pitchFamily="34" charset="0"/>
                <a:cs typeface="Segoe UI" panose="020B0502040204020203" pitchFamily="34" charset="0"/>
              </a:rPr>
              <a:t>- Familiarity with Azure virtual machines and virtual networking</a:t>
            </a:r>
          </a:p>
          <a:p>
            <a:pPr marL="800100" lvl="2" indent="-342900">
              <a:lnSpc>
                <a:spcPct val="107000"/>
              </a:lnSpc>
              <a:spcBef>
                <a:spcPts val="600"/>
              </a:spcBef>
              <a:buFont typeface="Segoe UI" panose="020B0502040204020203" pitchFamily="34" charset="0"/>
              <a:buChar char="-"/>
              <a:tabLst>
                <a:tab pos="457200" algn="l"/>
              </a:tabLst>
            </a:pPr>
            <a:r>
              <a:rPr lang="en-US" dirty="0">
                <a:latin typeface="Segoe UI" panose="020B0502040204020203" pitchFamily="34" charset="0"/>
                <a:cs typeface="Segoe UI" panose="020B0502040204020203" pitchFamily="34" charset="0"/>
              </a:rPr>
              <a:t>- Basic understanding of scripting concepts.</a:t>
            </a:r>
          </a:p>
          <a:p>
            <a:pPr lvl="2">
              <a:lnSpc>
                <a:spcPct val="107000"/>
              </a:lnSpc>
              <a:spcBef>
                <a:spcPts val="600"/>
              </a:spcBef>
              <a:tabLst>
                <a:tab pos="457200" algn="l"/>
              </a:tabLst>
            </a:pPr>
            <a:endParaRPr lang="en-US" sz="1800" dirty="0">
              <a:latin typeface="Segoe UI" panose="020B0502040204020203" pitchFamily="34" charset="0"/>
              <a:cs typeface="Segoe UI" panose="020B0502040204020203" pitchFamily="34" charset="0"/>
            </a:endParaRPr>
          </a:p>
          <a:p>
            <a:pPr marL="342900" indent="-342900">
              <a:spcBef>
                <a:spcPts val="600"/>
              </a:spcBef>
              <a:buFont typeface="Arial" panose="020B0604020202020204" pitchFamily="34" charset="0"/>
              <a:buChar char="•"/>
            </a:pPr>
            <a:r>
              <a:rPr lang="en-US" sz="1800" dirty="0">
                <a:latin typeface="Segoe UI" panose="020B0502040204020203" pitchFamily="34" charset="0"/>
                <a:cs typeface="Segoe UI" panose="020B0502040204020203" pitchFamily="34" charset="0"/>
              </a:rPr>
              <a:t>The course helps learners prepare for the Microsoft Security Operations Analyst exam (SC-200).</a:t>
            </a:r>
          </a:p>
          <a:p>
            <a:pPr>
              <a:lnSpc>
                <a:spcPct val="107000"/>
              </a:lnSpc>
              <a:spcBef>
                <a:spcPts val="600"/>
              </a:spcBef>
              <a:tabLst>
                <a:tab pos="457200" algn="l"/>
              </a:tabLst>
            </a:pPr>
            <a:endParaRPr lang="en-US" sz="3000" dirty="0">
              <a:latin typeface="Segoe UI" panose="020B0502040204020203" pitchFamily="34" charset="0"/>
              <a:cs typeface="Segoe UI" panose="020B0502040204020203" pitchFamily="34" charset="0"/>
            </a:endParaRPr>
          </a:p>
          <a:p>
            <a:endParaRPr lang="en-US" sz="2400" dirty="0"/>
          </a:p>
        </p:txBody>
      </p:sp>
    </p:spTree>
    <p:custDataLst>
      <p:tags r:id="rId1"/>
    </p:custDataLst>
    <p:extLst>
      <p:ext uri="{BB962C8B-B14F-4D97-AF65-F5344CB8AC3E}">
        <p14:creationId xmlns:p14="http://schemas.microsoft.com/office/powerpoint/2010/main" val="34236016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Course Agenda</a:t>
            </a:r>
          </a:p>
        </p:txBody>
      </p:sp>
      <p:sp>
        <p:nvSpPr>
          <p:cNvPr id="6" name="Text Placeholder 5"/>
          <p:cNvSpPr>
            <a:spLocks noGrp="1"/>
          </p:cNvSpPr>
          <p:nvPr>
            <p:ph type="body" sz="quarter" idx="10"/>
          </p:nvPr>
        </p:nvSpPr>
        <p:spPr>
          <a:xfrm>
            <a:off x="586390" y="1434370"/>
            <a:ext cx="10656434" cy="3631763"/>
          </a:xfrm>
        </p:spPr>
        <p:txBody>
          <a:bodyPr/>
          <a:lstStyle/>
          <a:p>
            <a:pPr marL="342900" indent="-342900">
              <a:spcBef>
                <a:spcPts val="1200"/>
              </a:spcBef>
              <a:buFont typeface="Arial" panose="020B0604020202020204" pitchFamily="34" charset="0"/>
              <a:buChar char="•"/>
            </a:pPr>
            <a:r>
              <a:rPr lang="en-US" sz="2000" dirty="0">
                <a:latin typeface="+mj-lt"/>
              </a:rPr>
              <a:t>Module 1 </a:t>
            </a:r>
            <a:r>
              <a:rPr lang="en-US" sz="2000" dirty="0">
                <a:latin typeface="+mn-lt"/>
              </a:rPr>
              <a:t>– </a:t>
            </a:r>
            <a:r>
              <a:rPr lang="en-US" sz="2000" dirty="0">
                <a:solidFill>
                  <a:schemeClr val="dk1"/>
                </a:solidFill>
                <a:latin typeface="+mn-lt"/>
                <a:cs typeface="+mn-cs"/>
              </a:rPr>
              <a:t>Mitigate threats using Microsoft Defender for Endpoint</a:t>
            </a:r>
          </a:p>
          <a:p>
            <a:pPr marL="342900" indent="-342900">
              <a:spcBef>
                <a:spcPts val="1200"/>
              </a:spcBef>
              <a:buFont typeface="Arial" panose="020B0604020202020204" pitchFamily="34" charset="0"/>
              <a:buChar char="•"/>
            </a:pPr>
            <a:r>
              <a:rPr lang="en-US" sz="2000" dirty="0">
                <a:latin typeface="+mj-lt"/>
              </a:rPr>
              <a:t>Module 2 </a:t>
            </a:r>
            <a:r>
              <a:rPr lang="en-US" sz="2000" dirty="0">
                <a:latin typeface="+mn-lt"/>
              </a:rPr>
              <a:t>– </a:t>
            </a:r>
            <a:r>
              <a:rPr lang="en-US" sz="2000" dirty="0">
                <a:solidFill>
                  <a:schemeClr val="dk1"/>
                </a:solidFill>
                <a:latin typeface="+mn-lt"/>
                <a:cs typeface="+mn-cs"/>
              </a:rPr>
              <a:t>Mitigate threats using Microsoft 365 Defender</a:t>
            </a:r>
          </a:p>
          <a:p>
            <a:pPr marL="342900" indent="-342900">
              <a:spcBef>
                <a:spcPts val="1200"/>
              </a:spcBef>
              <a:buFont typeface="Arial" panose="020B0604020202020204" pitchFamily="34" charset="0"/>
              <a:buChar char="•"/>
            </a:pPr>
            <a:r>
              <a:rPr lang="en-US" sz="2000" dirty="0">
                <a:latin typeface="+mj-lt"/>
              </a:rPr>
              <a:t>Module 3 </a:t>
            </a:r>
            <a:r>
              <a:rPr lang="en-US" sz="2000" dirty="0">
                <a:latin typeface="+mn-lt"/>
              </a:rPr>
              <a:t>- </a:t>
            </a:r>
            <a:r>
              <a:rPr lang="en-US" sz="2000" kern="1200" dirty="0">
                <a:solidFill>
                  <a:schemeClr val="dk1"/>
                </a:solidFill>
                <a:effectLst/>
                <a:latin typeface="+mn-lt"/>
                <a:ea typeface="+mn-ea"/>
                <a:cs typeface="+mn-cs"/>
              </a:rPr>
              <a:t>Mitigate threats using Azure Defender</a:t>
            </a:r>
          </a:p>
          <a:p>
            <a:pPr marL="342900" indent="-342900">
              <a:spcBef>
                <a:spcPts val="1200"/>
              </a:spcBef>
              <a:buFont typeface="Arial" panose="020B0604020202020204" pitchFamily="34" charset="0"/>
              <a:buChar char="•"/>
            </a:pPr>
            <a:r>
              <a:rPr lang="en-US" sz="2000" dirty="0">
                <a:latin typeface="+mj-lt"/>
              </a:rPr>
              <a:t>Module 4 </a:t>
            </a:r>
            <a:r>
              <a:rPr lang="en-US" sz="2000" dirty="0">
                <a:solidFill>
                  <a:schemeClr val="dk1"/>
                </a:solidFill>
                <a:latin typeface="+mn-lt"/>
                <a:cs typeface="+mn-cs"/>
              </a:rPr>
              <a:t>– Create queries for Azure Sentinel using Kusto Query Language</a:t>
            </a:r>
          </a:p>
          <a:p>
            <a:pPr marL="342900" indent="-342900">
              <a:spcBef>
                <a:spcPts val="1200"/>
              </a:spcBef>
              <a:buFont typeface="Arial" panose="020B0604020202020204" pitchFamily="34" charset="0"/>
              <a:buChar char="•"/>
            </a:pPr>
            <a:r>
              <a:rPr lang="en-US" sz="2000" dirty="0">
                <a:latin typeface="+mj-lt"/>
              </a:rPr>
              <a:t>Module 5 </a:t>
            </a:r>
            <a:r>
              <a:rPr lang="en-US" sz="2000" kern="1200" dirty="0">
                <a:solidFill>
                  <a:schemeClr val="dk1"/>
                </a:solidFill>
                <a:effectLst/>
                <a:latin typeface="+mn-lt"/>
                <a:ea typeface="+mn-ea"/>
                <a:cs typeface="+mn-cs"/>
              </a:rPr>
              <a:t>- Configure your Azure Sentinel environment</a:t>
            </a:r>
          </a:p>
          <a:p>
            <a:pPr marL="342900" indent="-342900">
              <a:spcBef>
                <a:spcPts val="1200"/>
              </a:spcBef>
              <a:buFont typeface="Arial" panose="020B0604020202020204" pitchFamily="34" charset="0"/>
              <a:buChar char="•"/>
            </a:pPr>
            <a:r>
              <a:rPr lang="en-US" sz="2000" dirty="0">
                <a:latin typeface="+mj-lt"/>
              </a:rPr>
              <a:t>Module 6 </a:t>
            </a:r>
            <a:r>
              <a:rPr lang="en-US" sz="2000" dirty="0">
                <a:solidFill>
                  <a:schemeClr val="dk1"/>
                </a:solidFill>
                <a:latin typeface="+mn-lt"/>
                <a:cs typeface="+mn-cs"/>
              </a:rPr>
              <a:t>– Connect logs to Azure Sentinel</a:t>
            </a:r>
          </a:p>
          <a:p>
            <a:pPr marL="342900" indent="-342900">
              <a:spcBef>
                <a:spcPts val="1200"/>
              </a:spcBef>
              <a:buFont typeface="Arial" panose="020B0604020202020204" pitchFamily="34" charset="0"/>
              <a:buChar char="•"/>
            </a:pPr>
            <a:r>
              <a:rPr lang="en-US" sz="2000" dirty="0">
                <a:latin typeface="+mj-lt"/>
              </a:rPr>
              <a:t>Module 7 </a:t>
            </a:r>
            <a:r>
              <a:rPr lang="en-US" sz="2000" kern="1200" dirty="0">
                <a:solidFill>
                  <a:schemeClr val="dk1"/>
                </a:solidFill>
                <a:effectLst/>
                <a:latin typeface="+mn-lt"/>
                <a:ea typeface="+mn-ea"/>
                <a:cs typeface="+mn-cs"/>
              </a:rPr>
              <a:t>– Create detections and perform investigations using Azure Sentinel</a:t>
            </a:r>
          </a:p>
          <a:p>
            <a:pPr marL="342900" indent="-342900">
              <a:spcBef>
                <a:spcPts val="1200"/>
              </a:spcBef>
              <a:buFont typeface="Arial" panose="020B0604020202020204" pitchFamily="34" charset="0"/>
              <a:buChar char="•"/>
            </a:pPr>
            <a:r>
              <a:rPr lang="en-US" sz="2000" dirty="0">
                <a:latin typeface="+mj-lt"/>
              </a:rPr>
              <a:t>Module 8 </a:t>
            </a:r>
            <a:r>
              <a:rPr lang="en-US" sz="2000" dirty="0">
                <a:solidFill>
                  <a:schemeClr val="dk1"/>
                </a:solidFill>
                <a:latin typeface="+mn-lt"/>
                <a:cs typeface="+mn-cs"/>
              </a:rPr>
              <a:t>– Perform threat hunting in Azure Sentinel</a:t>
            </a:r>
            <a:r>
              <a:rPr lang="en-US" sz="2000" kern="1200" dirty="0">
                <a:solidFill>
                  <a:schemeClr val="dk1"/>
                </a:solidFill>
                <a:effectLst/>
                <a:latin typeface="+mn-lt"/>
                <a:ea typeface="+mn-ea"/>
                <a:cs typeface="+mn-cs"/>
              </a:rPr>
              <a:t> </a:t>
            </a:r>
            <a:endParaRPr lang="en-US" sz="2000" dirty="0">
              <a:latin typeface="+mn-lt"/>
            </a:endParaRPr>
          </a:p>
        </p:txBody>
      </p:sp>
    </p:spTree>
    <p:custDataLst>
      <p:tags r:id="rId1"/>
    </p:custDataLst>
    <p:extLst>
      <p:ext uri="{BB962C8B-B14F-4D97-AF65-F5344CB8AC3E}">
        <p14:creationId xmlns:p14="http://schemas.microsoft.com/office/powerpoint/2010/main" val="279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3E7F-60A8-4B4D-AB34-946E22228B75}"/>
              </a:ext>
            </a:extLst>
          </p:cNvPr>
          <p:cNvSpPr>
            <a:spLocks noGrp="1"/>
          </p:cNvSpPr>
          <p:nvPr>
            <p:ph type="title"/>
          </p:nvPr>
        </p:nvSpPr>
        <p:spPr/>
        <p:txBody>
          <a:bodyPr/>
          <a:lstStyle/>
          <a:p>
            <a:r>
              <a:rPr lang="en-US" dirty="0"/>
              <a:t>Certification areas (SC-200)</a:t>
            </a:r>
          </a:p>
        </p:txBody>
      </p:sp>
      <p:sp>
        <p:nvSpPr>
          <p:cNvPr id="3" name="Text Placeholder 2">
            <a:extLst>
              <a:ext uri="{FF2B5EF4-FFF2-40B4-BE49-F238E27FC236}">
                <a16:creationId xmlns:a16="http://schemas.microsoft.com/office/drawing/2014/main" id="{9D908B94-7199-45B4-9E23-E1987CF9EA32}"/>
              </a:ext>
            </a:extLst>
          </p:cNvPr>
          <p:cNvSpPr>
            <a:spLocks noGrp="1"/>
          </p:cNvSpPr>
          <p:nvPr>
            <p:ph type="body" sz="quarter" idx="10"/>
          </p:nvPr>
        </p:nvSpPr>
        <p:spPr>
          <a:xfrm>
            <a:off x="588263" y="3667757"/>
            <a:ext cx="10215238" cy="1046440"/>
          </a:xfrm>
        </p:spPr>
        <p:txBody>
          <a:bodyPr/>
          <a:lstStyle/>
          <a:p>
            <a:pPr marL="457200" indent="-457200">
              <a:buFont typeface="Arial" panose="020B0604020202020204" pitchFamily="34" charset="0"/>
              <a:buChar char="•"/>
            </a:pPr>
            <a:r>
              <a:rPr lang="en-US" altLang="en-US" sz="2000" dirty="0">
                <a:latin typeface="Segoe UI" panose="020B0502040204020203" pitchFamily="34" charset="0"/>
                <a:cs typeface="Segoe UI" panose="020B0502040204020203" pitchFamily="34" charset="0"/>
              </a:rPr>
              <a:t>This course maps to the exam SC-200: Microsoft Security Operations Analyst</a:t>
            </a:r>
          </a:p>
          <a:p>
            <a:pPr marL="457200" indent="-457200">
              <a:buFont typeface="Arial" panose="020B0604020202020204" pitchFamily="34" charset="0"/>
              <a:buChar char="•"/>
            </a:pPr>
            <a:r>
              <a:rPr lang="en-US" altLang="en-US" sz="2000" dirty="0">
                <a:latin typeface="Segoe UI" panose="020B0502040204020203" pitchFamily="34" charset="0"/>
                <a:cs typeface="Segoe UI" panose="020B0502040204020203" pitchFamily="34" charset="0"/>
              </a:rPr>
              <a:t>Percentages indicate the relative weight of each area on the exam.</a:t>
            </a:r>
          </a:p>
          <a:p>
            <a:pPr marL="457200" indent="-457200">
              <a:buFont typeface="Arial" panose="020B0604020202020204" pitchFamily="34" charset="0"/>
              <a:buChar char="•"/>
            </a:pPr>
            <a:r>
              <a:rPr lang="en-US" altLang="en-US" sz="2000" dirty="0">
                <a:latin typeface="Segoe UI" panose="020B0502040204020203" pitchFamily="34" charset="0"/>
                <a:cs typeface="Segoe UI" panose="020B0502040204020203" pitchFamily="34" charset="0"/>
              </a:rPr>
              <a:t>The higher the percentage, the more questions you are likely to see in that area.</a:t>
            </a:r>
          </a:p>
        </p:txBody>
      </p:sp>
      <p:graphicFrame>
        <p:nvGraphicFramePr>
          <p:cNvPr id="4" name="Table 3">
            <a:extLst>
              <a:ext uri="{FF2B5EF4-FFF2-40B4-BE49-F238E27FC236}">
                <a16:creationId xmlns:a16="http://schemas.microsoft.com/office/drawing/2014/main" id="{6B3CBC4B-6977-4442-95F5-F0528C34F890}"/>
              </a:ext>
            </a:extLst>
          </p:cNvPr>
          <p:cNvGraphicFramePr>
            <a:graphicFrameLocks noGrp="1"/>
          </p:cNvGraphicFramePr>
          <p:nvPr>
            <p:extLst>
              <p:ext uri="{D42A27DB-BD31-4B8C-83A1-F6EECF244321}">
                <p14:modId xmlns:p14="http://schemas.microsoft.com/office/powerpoint/2010/main" val="2646877757"/>
              </p:ext>
            </p:extLst>
          </p:nvPr>
        </p:nvGraphicFramePr>
        <p:xfrm>
          <a:off x="896257" y="1690134"/>
          <a:ext cx="9332686" cy="1400874"/>
        </p:xfrm>
        <a:graphic>
          <a:graphicData uri="http://schemas.openxmlformats.org/drawingml/2006/table">
            <a:tbl>
              <a:tblPr firstRow="1" bandRow="1">
                <a:tableStyleId>{5C22544A-7EE6-4342-B048-85BDC9FD1C3A}</a:tableStyleId>
              </a:tblPr>
              <a:tblGrid>
                <a:gridCol w="7582807">
                  <a:extLst>
                    <a:ext uri="{9D8B030D-6E8A-4147-A177-3AD203B41FA5}">
                      <a16:colId xmlns:a16="http://schemas.microsoft.com/office/drawing/2014/main" val="3164179288"/>
                    </a:ext>
                  </a:extLst>
                </a:gridCol>
                <a:gridCol w="1749879">
                  <a:extLst>
                    <a:ext uri="{9D8B030D-6E8A-4147-A177-3AD203B41FA5}">
                      <a16:colId xmlns:a16="http://schemas.microsoft.com/office/drawing/2014/main" val="3081981001"/>
                    </a:ext>
                  </a:extLst>
                </a:gridCol>
              </a:tblGrid>
              <a:tr h="271760">
                <a:tc>
                  <a:txBody>
                    <a:bodyPr/>
                    <a:lstStyle/>
                    <a:p>
                      <a:pPr marL="0" marR="0" algn="just">
                        <a:lnSpc>
                          <a:spcPct val="115000"/>
                        </a:lnSpc>
                        <a:spcBef>
                          <a:spcPts val="0"/>
                        </a:spcBef>
                        <a:spcAft>
                          <a:spcPts val="0"/>
                        </a:spcAft>
                      </a:pPr>
                      <a:r>
                        <a:rPr lang="en-US" sz="1800" b="0" dirty="0">
                          <a:effectLst/>
                          <a:latin typeface="+mj-lt"/>
                          <a:cs typeface="Segoe UI Semilight" panose="020B0402040204020203" pitchFamily="34" charset="0"/>
                        </a:rPr>
                        <a:t>Study areas</a:t>
                      </a:r>
                      <a:endParaRPr lang="en-US" sz="1800" b="0" dirty="0">
                        <a:effectLst/>
                        <a:latin typeface="+mj-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15000"/>
                        </a:lnSpc>
                        <a:spcBef>
                          <a:spcPts val="0"/>
                        </a:spcBef>
                        <a:spcAft>
                          <a:spcPts val="0"/>
                        </a:spcAft>
                      </a:pPr>
                      <a:r>
                        <a:rPr lang="en-US" sz="1800" b="0" dirty="0">
                          <a:effectLst/>
                          <a:latin typeface="+mj-lt"/>
                          <a:cs typeface="Segoe UI Semilight" panose="020B0402040204020203" pitchFamily="34" charset="0"/>
                        </a:rPr>
                        <a:t>Weights</a:t>
                      </a:r>
                      <a:endParaRPr lang="en-US" sz="1800" b="0" dirty="0">
                        <a:effectLst/>
                        <a:latin typeface="+mj-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0724735"/>
                  </a:ext>
                </a:extLst>
              </a:tr>
              <a:tr h="370840">
                <a:tc>
                  <a:txBody>
                    <a:bodyPr/>
                    <a:lstStyle/>
                    <a:p>
                      <a:pPr marL="0" marR="0" algn="just">
                        <a:lnSpc>
                          <a:spcPct val="115000"/>
                        </a:lnSpc>
                        <a:spcBef>
                          <a:spcPts val="0"/>
                        </a:spcBef>
                        <a:spcAft>
                          <a:spcPts val="0"/>
                        </a:spcAft>
                      </a:pPr>
                      <a:r>
                        <a:rPr lang="en-US" sz="1800" b="0" i="0" kern="1200" dirty="0">
                          <a:solidFill>
                            <a:schemeClr val="dk1"/>
                          </a:solidFill>
                          <a:effectLst/>
                          <a:latin typeface="+mn-lt"/>
                          <a:ea typeface="+mn-ea"/>
                          <a:cs typeface="+mn-cs"/>
                        </a:rPr>
                        <a:t>Mitigate threats using Microsoft 365 Defender</a:t>
                      </a:r>
                      <a:endParaRPr lang="en-US" sz="1800" b="0" dirty="0">
                        <a:effectLst/>
                        <a:latin typeface="+mn-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15000"/>
                        </a:lnSpc>
                        <a:spcBef>
                          <a:spcPts val="0"/>
                        </a:spcBef>
                        <a:spcAft>
                          <a:spcPts val="0"/>
                        </a:spcAft>
                      </a:pPr>
                      <a:r>
                        <a:rPr lang="en-US" sz="1800" b="0" dirty="0">
                          <a:effectLst/>
                          <a:latin typeface="+mn-lt"/>
                          <a:cs typeface="Segoe UI Semilight" panose="020B0402040204020203" pitchFamily="34" charset="0"/>
                        </a:rPr>
                        <a:t>25-30%</a:t>
                      </a:r>
                      <a:endParaRPr lang="en-US" sz="1800" b="0" dirty="0">
                        <a:effectLst/>
                        <a:latin typeface="+mn-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5770943"/>
                  </a:ext>
                </a:extLst>
              </a:tr>
              <a:tr h="370840">
                <a:tc>
                  <a:txBody>
                    <a:bodyPr/>
                    <a:lstStyle/>
                    <a:p>
                      <a:pPr marL="0" marR="0" algn="just">
                        <a:lnSpc>
                          <a:spcPct val="115000"/>
                        </a:lnSpc>
                        <a:spcBef>
                          <a:spcPts val="0"/>
                        </a:spcBef>
                        <a:spcAft>
                          <a:spcPts val="0"/>
                        </a:spcAft>
                      </a:pPr>
                      <a:r>
                        <a:rPr lang="en-US" sz="1800" b="0" i="0" kern="1200" dirty="0">
                          <a:solidFill>
                            <a:schemeClr val="dk1"/>
                          </a:solidFill>
                          <a:effectLst/>
                          <a:latin typeface="+mn-lt"/>
                          <a:ea typeface="+mn-ea"/>
                          <a:cs typeface="+mn-cs"/>
                        </a:rPr>
                        <a:t>Mitigate threats using Azure Defender</a:t>
                      </a:r>
                      <a:endParaRPr lang="en-US" sz="1800" b="0" dirty="0">
                        <a:effectLst/>
                        <a:latin typeface="+mn-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15000"/>
                        </a:lnSpc>
                        <a:spcBef>
                          <a:spcPts val="0"/>
                        </a:spcBef>
                        <a:spcAft>
                          <a:spcPts val="0"/>
                        </a:spcAft>
                      </a:pPr>
                      <a:r>
                        <a:rPr lang="en-US" sz="1800" b="0" dirty="0">
                          <a:effectLst/>
                          <a:latin typeface="+mn-lt"/>
                          <a:cs typeface="Segoe UI Semilight" panose="020B0402040204020203" pitchFamily="34" charset="0"/>
                        </a:rPr>
                        <a:t>25-30%</a:t>
                      </a:r>
                      <a:endParaRPr lang="en-US" sz="1800" b="0" dirty="0">
                        <a:effectLst/>
                        <a:latin typeface="+mn-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1171256"/>
                  </a:ext>
                </a:extLst>
              </a:tr>
              <a:tr h="370840">
                <a:tc>
                  <a:txBody>
                    <a:bodyPr/>
                    <a:lstStyle/>
                    <a:p>
                      <a:pPr marL="0" marR="0" algn="just" defTabSz="932742" rtl="0" eaLnBrk="1" latinLnBrk="0" hangingPunct="1">
                        <a:lnSpc>
                          <a:spcPct val="115000"/>
                        </a:lnSpc>
                        <a:spcBef>
                          <a:spcPts val="0"/>
                        </a:spcBef>
                        <a:spcAft>
                          <a:spcPts val="0"/>
                        </a:spcAft>
                      </a:pPr>
                      <a:r>
                        <a:rPr lang="en-US" sz="1800" b="0" i="0" kern="1200" dirty="0">
                          <a:solidFill>
                            <a:schemeClr val="dk1"/>
                          </a:solidFill>
                          <a:effectLst/>
                          <a:latin typeface="+mn-lt"/>
                          <a:ea typeface="+mn-ea"/>
                          <a:cs typeface="+mn-cs"/>
                        </a:rPr>
                        <a:t>Mitigate threats using Azure Sentinel</a:t>
                      </a:r>
                      <a:endParaRPr lang="en-US" sz="1800" b="0" kern="1200" dirty="0">
                        <a:solidFill>
                          <a:schemeClr val="dk1"/>
                        </a:solidFill>
                        <a:effectLst/>
                        <a:latin typeface="+mn-lt"/>
                        <a:ea typeface="+mn-ea"/>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15000"/>
                        </a:lnSpc>
                        <a:spcBef>
                          <a:spcPts val="0"/>
                        </a:spcBef>
                        <a:spcAft>
                          <a:spcPts val="0"/>
                        </a:spcAft>
                      </a:pPr>
                      <a:r>
                        <a:rPr lang="en-US" sz="1800" b="0" dirty="0">
                          <a:effectLst/>
                          <a:latin typeface="+mn-lt"/>
                          <a:cs typeface="Segoe UI Semilight" panose="020B0402040204020203" pitchFamily="34" charset="0"/>
                        </a:rPr>
                        <a:t>40-45%</a:t>
                      </a:r>
                      <a:endParaRPr lang="en-US" sz="1800" b="0" dirty="0">
                        <a:effectLst/>
                        <a:latin typeface="+mn-lt"/>
                        <a:ea typeface="Calibri" panose="020F0502020204030204" pitchFamily="34"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6306879"/>
                  </a:ext>
                </a:extLst>
              </a:tr>
            </a:tbl>
          </a:graphicData>
        </a:graphic>
      </p:graphicFrame>
    </p:spTree>
    <p:custDataLst>
      <p:tags r:id="rId1"/>
    </p:custDataLst>
    <p:extLst>
      <p:ext uri="{BB962C8B-B14F-4D97-AF65-F5344CB8AC3E}">
        <p14:creationId xmlns:p14="http://schemas.microsoft.com/office/powerpoint/2010/main" val="25812787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err="1">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5923217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SECURITY" val="WSBsuKkw"/>
  <p:tag name="ARTICULATE_PROJECT_OPEN" val="0"/>
  <p:tag name="ARTICULATE_SLIDE_COUNT" val="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Security</Template>
  <TotalTime>0</TotalTime>
  <Words>580</Words>
  <Application>Microsoft Office PowerPoint</Application>
  <PresentationFormat>Widescreen</PresentationFormat>
  <Paragraphs>80</Paragraphs>
  <Slides>9</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Calibri</vt:lpstr>
      <vt:lpstr>Consolas</vt:lpstr>
      <vt:lpstr>Segoe</vt:lpstr>
      <vt:lpstr>Segoe UI</vt:lpstr>
      <vt:lpstr>Segoe UI Semibold</vt:lpstr>
      <vt:lpstr>Segoe UI Semilight</vt:lpstr>
      <vt:lpstr>Wingdings</vt:lpstr>
      <vt:lpstr>Security</vt:lpstr>
      <vt:lpstr>WHITE TEMPLATE</vt:lpstr>
      <vt:lpstr>SC-200T00A: Microsoft Security Operations Analyst</vt:lpstr>
      <vt:lpstr>Welcome</vt:lpstr>
      <vt:lpstr>Hello! Instructor Introduction</vt:lpstr>
      <vt:lpstr>Hello! Student Introductions</vt:lpstr>
      <vt:lpstr>Facilities</vt:lpstr>
      <vt:lpstr>About this course</vt:lpstr>
      <vt:lpstr>Course Agenda</vt:lpstr>
      <vt:lpstr>Certification areas (SC-200)</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2021-03-15T03:07:48Z</dcterms:created>
  <dcterms:modified xsi:type="dcterms:W3CDTF">2021-03-30T21:49:48Z</dcterms:modified>
</cp:coreProperties>
</file>